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Roboto"/>
      <p:regular r:id="rId24"/>
      <p:bold r:id="rId25"/>
      <p:italic r:id="rId26"/>
      <p:boldItalic r:id="rId27"/>
    </p:embeddedFont>
    <p:embeddedFont>
      <p:font typeface="Lato"/>
      <p:regular r:id="rId28"/>
      <p:bold r:id="rId29"/>
      <p:italic r:id="rId30"/>
      <p:boldItalic r:id="rId31"/>
    </p:embeddedFont>
    <p:embeddedFont>
      <p:font typeface="Montserrat"/>
      <p:regular r:id="rId32"/>
      <p:bold r:id="rId33"/>
      <p:italic r:id="rId34"/>
      <p:boldItalic r:id="rId35"/>
    </p:embeddedFont>
    <p:embeddedFont>
      <p:font typeface="Average"/>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Roboto-regular.fntdata"/><Relationship Id="rId23"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Lato-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Averag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4d897f1cc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4d897f1cc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4d8880593a_0_2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4d8880593a_0_2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4e22a6e8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4e22a6e8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4d8880593a_0_2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4d8880593a_0_2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4d8880593a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4d8880593a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4d8880593a_0_2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4d8880593a_0_2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4d8880593a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4d8880593a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4d897f1cc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4d897f1cc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4d897f1cc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4d897f1cc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P</a:t>
            </a:r>
            <a:r>
              <a:rPr lang="en" sz="2100"/>
              <a:t>rocess of drawing a police composite sketch:</a:t>
            </a:r>
            <a:endParaRPr sz="2100"/>
          </a:p>
          <a:p>
            <a:pPr indent="0" lvl="0" marL="0" rtl="0" algn="l">
              <a:spcBef>
                <a:spcPts val="0"/>
              </a:spcBef>
              <a:spcAft>
                <a:spcPts val="0"/>
              </a:spcAft>
              <a:buClr>
                <a:schemeClr val="dk1"/>
              </a:buClr>
              <a:buSzPts val="1100"/>
              <a:buFont typeface="Arial"/>
              <a:buNone/>
            </a:pPr>
            <a:r>
              <a:t/>
            </a:r>
            <a:endParaRPr sz="2100"/>
          </a:p>
          <a:p>
            <a:pPr indent="0" lvl="0" marL="0" rtl="0" algn="l">
              <a:spcBef>
                <a:spcPts val="0"/>
              </a:spcBef>
              <a:spcAft>
                <a:spcPts val="0"/>
              </a:spcAft>
              <a:buClr>
                <a:schemeClr val="dk1"/>
              </a:buClr>
              <a:buSzPts val="1100"/>
              <a:buFont typeface="Arial"/>
              <a:buNone/>
            </a:pPr>
            <a:r>
              <a:rPr lang="en" sz="2100"/>
              <a:t>To create a police composite sketch, the process typically involves the following steps: First, detailed descriptions of the suspect's appearance are gathered from witnesses or victims. Next, a collaboration with a forensic artist specializing in composite sketches takes place. The gathered information is then provided to the forensic artist, who begins creating an initial sketch. Through an iterative process, the sketch is refined based on feedback, with particular attention given to emphasized features and unique characteristics. Once finalized, the composite sketch is reviewed for accuracy. Presentation materials are prepared, incorporating the sketch, and providing necessary context to explain that it is an approximation based on descriptions. Finally, the completed sketch is distributed to aid in identifying the suspect, with the goal of generating leads and assisting in the investigation.</a:t>
            </a:r>
            <a:endParaRPr sz="2100"/>
          </a:p>
          <a:p>
            <a:pPr indent="0" lvl="0" marL="0" rtl="0" algn="l">
              <a:spcBef>
                <a:spcPts val="0"/>
              </a:spcBef>
              <a:spcAft>
                <a:spcPts val="0"/>
              </a:spcAft>
              <a:buClr>
                <a:schemeClr val="dk1"/>
              </a:buClr>
              <a:buSzPts val="1100"/>
              <a:buFont typeface="Arial"/>
              <a:buNone/>
            </a:pPr>
            <a:r>
              <a:t/>
            </a:r>
            <a:endParaRPr sz="2100"/>
          </a:p>
          <a:p>
            <a:pPr indent="0" lvl="0" marL="0" rtl="0" algn="l">
              <a:spcBef>
                <a:spcPts val="0"/>
              </a:spcBef>
              <a:spcAft>
                <a:spcPts val="0"/>
              </a:spcAft>
              <a:buClr>
                <a:schemeClr val="dk1"/>
              </a:buClr>
              <a:buSzPts val="1100"/>
              <a:buFont typeface="Arial"/>
              <a:buNone/>
            </a:pPr>
            <a:r>
              <a:rPr lang="en" sz="2100"/>
              <a:t>C</a:t>
            </a:r>
            <a:r>
              <a:rPr lang="en" sz="2100"/>
              <a:t>omposite sketches are visual aids and should be used alongside other investigative techniques.</a:t>
            </a:r>
            <a:endParaRPr sz="2100"/>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4d8880593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4d8880593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Alphonse Bertillon:</a:t>
            </a:r>
            <a:endParaRPr/>
          </a:p>
          <a:p>
            <a:pPr indent="-285750" lvl="0" marL="457200" rtl="0" algn="l">
              <a:spcBef>
                <a:spcPts val="0"/>
              </a:spcBef>
              <a:spcAft>
                <a:spcPts val="0"/>
              </a:spcAft>
              <a:buClr>
                <a:srgbClr val="1A1A1A"/>
              </a:buClr>
              <a:buSzPts val="900"/>
              <a:buFont typeface="Roboto"/>
              <a:buAutoNum type="arabicPeriod"/>
            </a:pPr>
            <a:r>
              <a:rPr lang="en" sz="900">
                <a:solidFill>
                  <a:srgbClr val="1A1A1A"/>
                </a:solidFill>
                <a:latin typeface="Roboto"/>
                <a:ea typeface="Roboto"/>
                <a:cs typeface="Roboto"/>
                <a:sym typeface="Roboto"/>
              </a:rPr>
              <a:t>Developed criminal anthropometry</a:t>
            </a:r>
            <a:endParaRPr sz="900">
              <a:solidFill>
                <a:srgbClr val="1A1A1A"/>
              </a:solidFill>
              <a:latin typeface="Roboto"/>
              <a:ea typeface="Roboto"/>
              <a:cs typeface="Roboto"/>
              <a:sym typeface="Roboto"/>
            </a:endParaRPr>
          </a:p>
          <a:p>
            <a:pPr indent="-285750" lvl="0" marL="457200" rtl="0" algn="l">
              <a:spcBef>
                <a:spcPts val="0"/>
              </a:spcBef>
              <a:spcAft>
                <a:spcPts val="0"/>
              </a:spcAft>
              <a:buClr>
                <a:srgbClr val="1A1A1A"/>
              </a:buClr>
              <a:buSzPts val="900"/>
              <a:buFont typeface="Roboto"/>
              <a:buAutoNum type="arabicPeriod"/>
            </a:pPr>
            <a:r>
              <a:rPr lang="en" sz="900">
                <a:solidFill>
                  <a:srgbClr val="1A1A1A"/>
                </a:solidFill>
                <a:latin typeface="Roboto"/>
                <a:ea typeface="Roboto"/>
                <a:cs typeface="Roboto"/>
                <a:sym typeface="Roboto"/>
              </a:rPr>
              <a:t>Measured physical characteristics of prisoners</a:t>
            </a:r>
            <a:endParaRPr sz="900">
              <a:solidFill>
                <a:srgbClr val="1A1A1A"/>
              </a:solidFill>
              <a:latin typeface="Roboto"/>
              <a:ea typeface="Roboto"/>
              <a:cs typeface="Roboto"/>
              <a:sym typeface="Roboto"/>
            </a:endParaRPr>
          </a:p>
          <a:p>
            <a:pPr indent="-285750" lvl="0" marL="457200" rtl="0" algn="l">
              <a:spcBef>
                <a:spcPts val="0"/>
              </a:spcBef>
              <a:spcAft>
                <a:spcPts val="0"/>
              </a:spcAft>
              <a:buClr>
                <a:srgbClr val="1A1A1A"/>
              </a:buClr>
              <a:buSzPts val="900"/>
              <a:buFont typeface="Roboto"/>
              <a:buAutoNum type="arabicPeriod"/>
            </a:pPr>
            <a:r>
              <a:rPr lang="en" sz="900">
                <a:solidFill>
                  <a:srgbClr val="1A1A1A"/>
                </a:solidFill>
                <a:latin typeface="Roboto"/>
                <a:ea typeface="Roboto"/>
                <a:cs typeface="Roboto"/>
                <a:sym typeface="Roboto"/>
              </a:rPr>
              <a:t>Led to the capture of numerous repeat offenders.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Case:</a:t>
            </a:r>
            <a:br>
              <a:rPr lang="en"/>
            </a:br>
            <a:r>
              <a:rPr lang="en"/>
              <a:t>1. </a:t>
            </a:r>
            <a:r>
              <a:rPr lang="en" sz="900">
                <a:solidFill>
                  <a:srgbClr val="1A1A1A"/>
                </a:solidFill>
                <a:latin typeface="Roboto"/>
                <a:ea typeface="Roboto"/>
                <a:cs typeface="Roboto"/>
                <a:sym typeface="Roboto"/>
              </a:rPr>
              <a:t>Earliest case of a police composite sketch used by Scotland Yard</a:t>
            </a:r>
            <a:endParaRPr sz="900">
              <a:solidFill>
                <a:srgbClr val="1A1A1A"/>
              </a:solidFill>
              <a:latin typeface="Roboto"/>
              <a:ea typeface="Roboto"/>
              <a:cs typeface="Roboto"/>
              <a:sym typeface="Roboto"/>
            </a:endParaRPr>
          </a:p>
          <a:p>
            <a:pPr indent="0" lvl="0" marL="0" rtl="0" algn="l">
              <a:spcBef>
                <a:spcPts val="0"/>
              </a:spcBef>
              <a:spcAft>
                <a:spcPts val="0"/>
              </a:spcAft>
              <a:buNone/>
            </a:pPr>
            <a:r>
              <a:rPr lang="en" sz="900">
                <a:solidFill>
                  <a:srgbClr val="1A1A1A"/>
                </a:solidFill>
                <a:latin typeface="Roboto"/>
                <a:ea typeface="Roboto"/>
                <a:cs typeface="Roboto"/>
                <a:sym typeface="Roboto"/>
              </a:rPr>
              <a:t>2. Verbal description led to creation of composite</a:t>
            </a:r>
            <a:endParaRPr sz="900">
              <a:solidFill>
                <a:srgbClr val="1A1A1A"/>
              </a:solidFill>
              <a:latin typeface="Roboto"/>
              <a:ea typeface="Roboto"/>
              <a:cs typeface="Roboto"/>
              <a:sym typeface="Roboto"/>
            </a:endParaRPr>
          </a:p>
          <a:p>
            <a:pPr indent="0" lvl="0" marL="0" rtl="0" algn="l">
              <a:spcBef>
                <a:spcPts val="0"/>
              </a:spcBef>
              <a:spcAft>
                <a:spcPts val="0"/>
              </a:spcAft>
              <a:buNone/>
            </a:pPr>
            <a:r>
              <a:rPr lang="en" sz="900">
                <a:solidFill>
                  <a:srgbClr val="1A1A1A"/>
                </a:solidFill>
                <a:latin typeface="Roboto"/>
                <a:ea typeface="Roboto"/>
                <a:cs typeface="Roboto"/>
                <a:sym typeface="Roboto"/>
              </a:rPr>
              <a:t>3. Located within a month based on the sketch</a:t>
            </a:r>
            <a:endParaRPr sz="900">
              <a:solidFill>
                <a:srgbClr val="1A1A1A"/>
              </a:solidFill>
              <a:latin typeface="Roboto"/>
              <a:ea typeface="Roboto"/>
              <a:cs typeface="Roboto"/>
              <a:sym typeface="Roboto"/>
            </a:endParaRPr>
          </a:p>
          <a:p>
            <a:pPr indent="0" lvl="0" marL="0" rtl="0" algn="l">
              <a:spcBef>
                <a:spcPts val="0"/>
              </a:spcBef>
              <a:spcAft>
                <a:spcPts val="0"/>
              </a:spcAft>
              <a:buNone/>
            </a:pPr>
            <a:r>
              <a:t/>
            </a:r>
            <a:endParaRPr sz="900">
              <a:solidFill>
                <a:srgbClr val="1A1A1A"/>
              </a:solidFill>
              <a:latin typeface="Roboto"/>
              <a:ea typeface="Roboto"/>
              <a:cs typeface="Roboto"/>
              <a:sym typeface="Roboto"/>
            </a:endParaRPr>
          </a:p>
          <a:p>
            <a:pPr indent="0" lvl="0" marL="0" rtl="0" algn="l">
              <a:spcBef>
                <a:spcPts val="0"/>
              </a:spcBef>
              <a:spcAft>
                <a:spcPts val="0"/>
              </a:spcAft>
              <a:buNone/>
            </a:pPr>
            <a:r>
              <a:rPr lang="en" sz="900">
                <a:solidFill>
                  <a:srgbClr val="1A1A1A"/>
                </a:solidFill>
                <a:latin typeface="Roboto"/>
                <a:ea typeface="Roboto"/>
                <a:cs typeface="Roboto"/>
                <a:sym typeface="Roboto"/>
              </a:rPr>
              <a:t>Zodiac Killer:</a:t>
            </a:r>
            <a:endParaRPr sz="900">
              <a:solidFill>
                <a:srgbClr val="1A1A1A"/>
              </a:solidFill>
              <a:latin typeface="Roboto"/>
              <a:ea typeface="Roboto"/>
              <a:cs typeface="Roboto"/>
              <a:sym typeface="Roboto"/>
            </a:endParaRPr>
          </a:p>
          <a:p>
            <a:pPr indent="0" lvl="0" marL="0" rtl="0" algn="l">
              <a:spcBef>
                <a:spcPts val="0"/>
              </a:spcBef>
              <a:spcAft>
                <a:spcPts val="0"/>
              </a:spcAft>
              <a:buNone/>
            </a:pPr>
            <a:r>
              <a:rPr lang="en" sz="900">
                <a:solidFill>
                  <a:srgbClr val="1A1A1A"/>
                </a:solidFill>
                <a:latin typeface="Roboto"/>
                <a:ea typeface="Roboto"/>
                <a:cs typeface="Roboto"/>
                <a:sym typeface="Roboto"/>
              </a:rPr>
              <a:t>One of the most famous use cases of Forensic art used in America was the sketch of SF’s very own The Zodiac Killer who went on a spree from 1966 to 1974 believed to have ~37 victims.</a:t>
            </a:r>
            <a:endParaRPr sz="900">
              <a:solidFill>
                <a:srgbClr val="1A1A1A"/>
              </a:solidFill>
              <a:latin typeface="Roboto"/>
              <a:ea typeface="Roboto"/>
              <a:cs typeface="Roboto"/>
              <a:sym typeface="Roboto"/>
            </a:endParaRPr>
          </a:p>
          <a:p>
            <a:pPr indent="0" lvl="0" marL="0" rtl="0" algn="l">
              <a:spcBef>
                <a:spcPts val="0"/>
              </a:spcBef>
              <a:spcAft>
                <a:spcPts val="0"/>
              </a:spcAft>
              <a:buNone/>
            </a:pPr>
            <a:r>
              <a:rPr lang="en" sz="900">
                <a:solidFill>
                  <a:srgbClr val="1A1A1A"/>
                </a:solidFill>
                <a:latin typeface="Roboto"/>
                <a:ea typeface="Roboto"/>
                <a:cs typeface="Roboto"/>
                <a:sym typeface="Roboto"/>
              </a:rPr>
              <a:t>He used to send SFPD cryptic messages to which led to him getting his name.</a:t>
            </a:r>
            <a:endParaRPr sz="900">
              <a:solidFill>
                <a:srgbClr val="1A1A1A"/>
              </a:solidFill>
              <a:latin typeface="Roboto"/>
              <a:ea typeface="Roboto"/>
              <a:cs typeface="Roboto"/>
              <a:sym typeface="Roboto"/>
            </a:endParaRPr>
          </a:p>
          <a:p>
            <a:pPr indent="0" lvl="0" marL="0" rtl="0" algn="l">
              <a:spcBef>
                <a:spcPts val="0"/>
              </a:spcBef>
              <a:spcAft>
                <a:spcPts val="0"/>
              </a:spcAft>
              <a:buNone/>
            </a:pPr>
            <a:r>
              <a:t/>
            </a:r>
            <a:endParaRPr sz="900">
              <a:solidFill>
                <a:srgbClr val="1A1A1A"/>
              </a:solidFill>
              <a:latin typeface="Roboto"/>
              <a:ea typeface="Roboto"/>
              <a:cs typeface="Roboto"/>
              <a:sym typeface="Roboto"/>
            </a:endParaRPr>
          </a:p>
          <a:p>
            <a:pPr indent="0" lvl="0" marL="0" rtl="0" algn="l">
              <a:spcBef>
                <a:spcPts val="0"/>
              </a:spcBef>
              <a:spcAft>
                <a:spcPts val="0"/>
              </a:spcAft>
              <a:buNone/>
            </a:pPr>
            <a:r>
              <a:rPr lang="en" sz="900">
                <a:solidFill>
                  <a:srgbClr val="1A1A1A"/>
                </a:solidFill>
                <a:latin typeface="Roboto"/>
                <a:ea typeface="Roboto"/>
                <a:cs typeface="Roboto"/>
                <a:sym typeface="Roboto"/>
              </a:rPr>
              <a:t>He was never caught.</a:t>
            </a:r>
            <a:endParaRPr sz="900">
              <a:solidFill>
                <a:srgbClr val="1A1A1A"/>
              </a:solidFill>
              <a:latin typeface="Roboto"/>
              <a:ea typeface="Roboto"/>
              <a:cs typeface="Roboto"/>
              <a:sym typeface="Roboto"/>
            </a:endParaRPr>
          </a:p>
          <a:p>
            <a:pPr indent="0" lvl="0" marL="0" rtl="0" algn="l">
              <a:spcBef>
                <a:spcPts val="0"/>
              </a:spcBef>
              <a:spcAft>
                <a:spcPts val="0"/>
              </a:spcAft>
              <a:buNone/>
            </a:pPr>
            <a:r>
              <a:t/>
            </a:r>
            <a:endParaRPr sz="900">
              <a:solidFill>
                <a:srgbClr val="1A1A1A"/>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900">
                <a:solidFill>
                  <a:srgbClr val="1A1A1A"/>
                </a:solidFill>
                <a:latin typeface="Roboto"/>
                <a:ea typeface="Roboto"/>
                <a:cs typeface="Roboto"/>
                <a:sym typeface="Roboto"/>
              </a:rPr>
              <a:t>Timothy McVeigh Sketch</a:t>
            </a:r>
            <a:endParaRPr sz="900">
              <a:solidFill>
                <a:srgbClr val="1A1A1A"/>
              </a:solidFill>
              <a:latin typeface="Roboto"/>
              <a:ea typeface="Roboto"/>
              <a:cs typeface="Roboto"/>
              <a:sym typeface="Roboto"/>
            </a:endParaRPr>
          </a:p>
          <a:p>
            <a:pPr indent="0" lvl="0" marL="0" rtl="0" algn="l">
              <a:spcBef>
                <a:spcPts val="0"/>
              </a:spcBef>
              <a:spcAft>
                <a:spcPts val="0"/>
              </a:spcAft>
              <a:buNone/>
            </a:pPr>
            <a:r>
              <a:rPr lang="en" sz="900">
                <a:solidFill>
                  <a:srgbClr val="1A1A1A"/>
                </a:solidFill>
                <a:latin typeface="Roboto"/>
                <a:ea typeface="Roboto"/>
                <a:cs typeface="Roboto"/>
                <a:sym typeface="Roboto"/>
              </a:rPr>
              <a:t>McVeigh was responsible for bombing the federal building in Oklahoma City on April 19, 1995. </a:t>
            </a:r>
            <a:endParaRPr sz="900">
              <a:solidFill>
                <a:srgbClr val="1A1A1A"/>
              </a:solidFill>
              <a:latin typeface="Roboto"/>
              <a:ea typeface="Roboto"/>
              <a:cs typeface="Roboto"/>
              <a:sym typeface="Roboto"/>
            </a:endParaRPr>
          </a:p>
          <a:p>
            <a:pPr indent="0" lvl="0" marL="0" rtl="0" algn="l">
              <a:spcBef>
                <a:spcPts val="0"/>
              </a:spcBef>
              <a:spcAft>
                <a:spcPts val="0"/>
              </a:spcAft>
              <a:buNone/>
            </a:pPr>
            <a:r>
              <a:rPr lang="en" sz="900">
                <a:solidFill>
                  <a:srgbClr val="1A1A1A"/>
                </a:solidFill>
                <a:latin typeface="Roboto"/>
                <a:ea typeface="Roboto"/>
                <a:cs typeface="Roboto"/>
                <a:sym typeface="Roboto"/>
              </a:rPr>
              <a:t>After the rear axle of the Ryder truck was located, it yielded a vehicle identification number that was traced to a body shop in Junction City, Kansas. </a:t>
            </a:r>
            <a:endParaRPr sz="900">
              <a:solidFill>
                <a:srgbClr val="1A1A1A"/>
              </a:solidFill>
              <a:latin typeface="Roboto"/>
              <a:ea typeface="Roboto"/>
              <a:cs typeface="Roboto"/>
              <a:sym typeface="Roboto"/>
            </a:endParaRPr>
          </a:p>
          <a:p>
            <a:pPr indent="0" lvl="0" marL="0" rtl="0" algn="l">
              <a:spcBef>
                <a:spcPts val="0"/>
              </a:spcBef>
              <a:spcAft>
                <a:spcPts val="0"/>
              </a:spcAft>
              <a:buNone/>
            </a:pPr>
            <a:r>
              <a:rPr lang="en" sz="900">
                <a:solidFill>
                  <a:srgbClr val="1A1A1A"/>
                </a:solidFill>
                <a:latin typeface="Roboto"/>
                <a:ea typeface="Roboto"/>
                <a:cs typeface="Roboto"/>
                <a:sym typeface="Roboto"/>
              </a:rPr>
              <a:t>Employees at the shop helped the FBI quickly put together a composite drawing of the man who had rented the van. </a:t>
            </a:r>
            <a:endParaRPr sz="900">
              <a:solidFill>
                <a:srgbClr val="1A1A1A"/>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900">
                <a:solidFill>
                  <a:srgbClr val="1A1A1A"/>
                </a:solidFill>
                <a:latin typeface="Roboto"/>
                <a:ea typeface="Roboto"/>
                <a:cs typeface="Roboto"/>
                <a:sym typeface="Roboto"/>
              </a:rPr>
              <a:t>Agents showed the drawing around town, and local hotel employees supplied a name: Tim McVeigh.</a:t>
            </a:r>
            <a:endParaRPr sz="900">
              <a:solidFill>
                <a:srgbClr val="1A1A1A"/>
              </a:solidFill>
              <a:latin typeface="Roboto"/>
              <a:ea typeface="Roboto"/>
              <a:cs typeface="Roboto"/>
              <a:sym typeface="Roboto"/>
            </a:endParaRPr>
          </a:p>
          <a:p>
            <a:pPr indent="0" lvl="0" marL="0" rtl="0" algn="l">
              <a:spcBef>
                <a:spcPts val="0"/>
              </a:spcBef>
              <a:spcAft>
                <a:spcPts val="0"/>
              </a:spcAft>
              <a:buNone/>
            </a:pPr>
            <a:r>
              <a:t/>
            </a:r>
            <a:endParaRPr sz="900">
              <a:solidFill>
                <a:srgbClr val="1A1A1A"/>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900">
              <a:solidFill>
                <a:srgbClr val="1A1A1A"/>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4d8880593a_0_1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4d8880593a_0_1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Hand-drawing</a:t>
            </a:r>
            <a:endParaRPr/>
          </a:p>
          <a:p>
            <a:pPr indent="0" lvl="0" marL="0" rtl="0" algn="l">
              <a:spcBef>
                <a:spcPts val="0"/>
              </a:spcBef>
              <a:spcAft>
                <a:spcPts val="0"/>
              </a:spcAft>
              <a:buClr>
                <a:schemeClr val="dk1"/>
              </a:buClr>
              <a:buSzPts val="1100"/>
              <a:buFont typeface="Arial"/>
              <a:buNone/>
            </a:pPr>
            <a:r>
              <a:rPr lang="en"/>
              <a:t>Construction of the composite was originally only performed by a trained artist, through drawing, sketching, or painting, in consultation with a witness or crime victim. The FBI claims that hand-drawing is its preferred method for constructing a facial composite.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Feature-based selection</a:t>
            </a:r>
            <a:endParaRPr/>
          </a:p>
          <a:p>
            <a:pPr indent="0" lvl="0" marL="0" rtl="0" algn="l">
              <a:spcBef>
                <a:spcPts val="0"/>
              </a:spcBef>
              <a:spcAft>
                <a:spcPts val="0"/>
              </a:spcAft>
              <a:buClr>
                <a:schemeClr val="dk1"/>
              </a:buClr>
              <a:buSzPts val="1100"/>
              <a:buFont typeface="Arial"/>
              <a:buNone/>
            </a:pPr>
            <a:r>
              <a:rPr lang="en"/>
              <a:t>Feature-based systems essentially rely on the selection of individual features in isolation. Individual facial features (eyes, nose, mouth, eyebrows, etc.) are selected one at a time from a large database and then electronically 'overlaid' to make the composite image. This allows images to be created when suitable artistic talent is not available.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Such systems were originally mechanical, using drawings or photographs printed on transparent acetate sheets that could be superimposed on one another to produce the composite image. The first such system was the drawing-based "Identikit" which was introduced in the U.S. in 1959. A photograph-based system, "Photofit", was introduced in the UK in 1970. Modern systems are software-based; common systems include SketchCop FACETTE Face Design System Software, Identi-Kit 2000, FACES, E-FIT and PortraitPad.</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d8880593a_0_2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4d8880593a_0_2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accuracy of these sketches and finding better methods to capture memories on paper is explored.</a:t>
            </a:r>
            <a:endParaRPr/>
          </a:p>
          <a:p>
            <a:pPr indent="0" lvl="0" marL="0" rtl="0" algn="l">
              <a:spcBef>
                <a:spcPts val="0"/>
              </a:spcBef>
              <a:spcAft>
                <a:spcPts val="0"/>
              </a:spcAft>
              <a:buClr>
                <a:schemeClr val="dk1"/>
              </a:buClr>
              <a:buSzPts val="1100"/>
              <a:buFont typeface="Arial"/>
              <a:buNone/>
            </a:pPr>
            <a:r>
              <a:rPr lang="en"/>
              <a:t>Limited data is available on how often sketches help catch criminals.</a:t>
            </a:r>
            <a:endParaRPr/>
          </a:p>
          <a:p>
            <a:pPr indent="0" lvl="0" marL="0" rtl="0" algn="l">
              <a:spcBef>
                <a:spcPts val="0"/>
              </a:spcBef>
              <a:spcAft>
                <a:spcPts val="0"/>
              </a:spcAft>
              <a:buClr>
                <a:schemeClr val="dk1"/>
              </a:buClr>
              <a:buSzPts val="1100"/>
              <a:buFont typeface="Arial"/>
              <a:buNone/>
            </a:pPr>
            <a:r>
              <a:rPr lang="en"/>
              <a:t>In many cases, the likeness of the sketch is not strong.</a:t>
            </a:r>
            <a:endParaRPr/>
          </a:p>
          <a:p>
            <a:pPr indent="0" lvl="0" marL="0" rtl="0" algn="l">
              <a:spcBef>
                <a:spcPts val="0"/>
              </a:spcBef>
              <a:spcAft>
                <a:spcPts val="0"/>
              </a:spcAft>
              <a:buClr>
                <a:schemeClr val="dk1"/>
              </a:buClr>
              <a:buSzPts val="1100"/>
              <a:buFont typeface="Arial"/>
              <a:buNone/>
            </a:pPr>
            <a:r>
              <a:rPr lang="en"/>
              <a:t>Notable exceptions include sketches like that of Oklahoma City bomber Timothy McVeigh or suspects with distinctive looks.</a:t>
            </a:r>
            <a:endParaRPr/>
          </a:p>
          <a:p>
            <a:pPr indent="0" lvl="0" marL="0" rtl="0" algn="l">
              <a:spcBef>
                <a:spcPts val="0"/>
              </a:spcBef>
              <a:spcAft>
                <a:spcPts val="0"/>
              </a:spcAft>
              <a:buClr>
                <a:schemeClr val="dk1"/>
              </a:buClr>
              <a:buSzPts val="1100"/>
              <a:buFont typeface="Arial"/>
              <a:buNone/>
            </a:pPr>
            <a:r>
              <a:rPr lang="en"/>
              <a:t>Academic experiments show sketches being identified around 8% of the time.</a:t>
            </a:r>
            <a:endParaRPr/>
          </a:p>
          <a:p>
            <a:pPr indent="0" lvl="0" marL="0" rtl="0" algn="l">
              <a:spcBef>
                <a:spcPts val="0"/>
              </a:spcBef>
              <a:spcAft>
                <a:spcPts val="0"/>
              </a:spcAft>
              <a:buClr>
                <a:schemeClr val="dk1"/>
              </a:buClr>
              <a:buSzPts val="1100"/>
              <a:buFont typeface="Arial"/>
              <a:buNone/>
            </a:pPr>
            <a:r>
              <a:rPr lang="en"/>
              <a:t>While it is arguably better than nothing, there are risks associated with releasing inaccurate sketches.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4d8880593a_0_2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4d8880593a_0_2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data processing and cleaning, we are removing duplicates, images with not enough data and columns with high null values, we are also doing feature </a:t>
            </a:r>
            <a:r>
              <a:rPr lang="en"/>
              <a:t>engineering</a:t>
            </a:r>
            <a:r>
              <a:rPr lang="en"/>
              <a:t> to bucketize and remove some columns which do not provide important information.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d8880593a_0_2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4d8880593a_0_2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8.jp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9.jpg"/><Relationship Id="rId5" Type="http://schemas.openxmlformats.org/officeDocument/2006/relationships/image" Target="../media/image2.jp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nvSpPr>
        <p:spPr>
          <a:xfrm>
            <a:off x="790225" y="3143300"/>
            <a:ext cx="3201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2"/>
                </a:solidFill>
                <a:latin typeface="Lato"/>
                <a:ea typeface="Lato"/>
                <a:cs typeface="Lato"/>
                <a:sym typeface="Lato"/>
              </a:rPr>
              <a:t>Kangjian (James) Gao</a:t>
            </a:r>
            <a:endParaRPr b="1" sz="1500">
              <a:solidFill>
                <a:schemeClr val="dk2"/>
              </a:solidFill>
              <a:latin typeface="Lato"/>
              <a:ea typeface="Lato"/>
              <a:cs typeface="Lato"/>
              <a:sym typeface="Lato"/>
            </a:endParaRPr>
          </a:p>
          <a:p>
            <a:pPr indent="0" lvl="0" marL="0" rtl="0" algn="l">
              <a:spcBef>
                <a:spcPts val="0"/>
              </a:spcBef>
              <a:spcAft>
                <a:spcPts val="0"/>
              </a:spcAft>
              <a:buNone/>
            </a:pPr>
            <a:r>
              <a:rPr b="1" lang="en" sz="1500">
                <a:solidFill>
                  <a:schemeClr val="dk2"/>
                </a:solidFill>
                <a:latin typeface="Lato"/>
                <a:ea typeface="Lato"/>
                <a:cs typeface="Lato"/>
                <a:sym typeface="Lato"/>
              </a:rPr>
              <a:t>Raghav Rama Bhadran</a:t>
            </a:r>
            <a:endParaRPr b="1" sz="1500">
              <a:solidFill>
                <a:schemeClr val="dk2"/>
              </a:solidFill>
              <a:latin typeface="Lato"/>
              <a:ea typeface="Lato"/>
              <a:cs typeface="Lato"/>
              <a:sym typeface="Lato"/>
            </a:endParaRPr>
          </a:p>
          <a:p>
            <a:pPr indent="0" lvl="0" marL="0" rtl="0" algn="l">
              <a:spcBef>
                <a:spcPts val="0"/>
              </a:spcBef>
              <a:spcAft>
                <a:spcPts val="0"/>
              </a:spcAft>
              <a:buNone/>
            </a:pPr>
            <a:r>
              <a:rPr b="1" lang="en" sz="1500">
                <a:solidFill>
                  <a:schemeClr val="dk2"/>
                </a:solidFill>
                <a:latin typeface="Lato"/>
                <a:ea typeface="Lato"/>
                <a:cs typeface="Lato"/>
                <a:sym typeface="Lato"/>
              </a:rPr>
              <a:t>Sahithi Sukhavasi</a:t>
            </a:r>
            <a:endParaRPr b="1" sz="1500">
              <a:solidFill>
                <a:schemeClr val="dk2"/>
              </a:solidFill>
              <a:latin typeface="Lato"/>
              <a:ea typeface="Lato"/>
              <a:cs typeface="Lato"/>
              <a:sym typeface="Lato"/>
            </a:endParaRPr>
          </a:p>
          <a:p>
            <a:pPr indent="0" lvl="0" marL="0" rtl="0" algn="l">
              <a:spcBef>
                <a:spcPts val="0"/>
              </a:spcBef>
              <a:spcAft>
                <a:spcPts val="0"/>
              </a:spcAft>
              <a:buNone/>
            </a:pPr>
            <a:r>
              <a:rPr b="1" lang="en" sz="1500">
                <a:solidFill>
                  <a:schemeClr val="dk2"/>
                </a:solidFill>
                <a:latin typeface="Lato"/>
                <a:ea typeface="Lato"/>
                <a:cs typeface="Lato"/>
                <a:sym typeface="Lato"/>
              </a:rPr>
              <a:t>Trishal Jadhav</a:t>
            </a:r>
            <a:endParaRPr b="1" sz="1500">
              <a:solidFill>
                <a:schemeClr val="dk2"/>
              </a:solidFill>
              <a:latin typeface="Lato"/>
              <a:ea typeface="Lato"/>
              <a:cs typeface="Lato"/>
              <a:sym typeface="Lato"/>
            </a:endParaRPr>
          </a:p>
        </p:txBody>
      </p:sp>
      <p:pic>
        <p:nvPicPr>
          <p:cNvPr id="87" name="Google Shape;87;p13"/>
          <p:cNvPicPr preferRelativeResize="0"/>
          <p:nvPr/>
        </p:nvPicPr>
        <p:blipFill rotWithShape="1">
          <a:blip r:embed="rId3">
            <a:alphaModFix/>
          </a:blip>
          <a:srcRect b="8049" l="0" r="626" t="48201"/>
          <a:stretch/>
        </p:blipFill>
        <p:spPr>
          <a:xfrm>
            <a:off x="7033125" y="4652150"/>
            <a:ext cx="2110875" cy="491350"/>
          </a:xfrm>
          <a:prstGeom prst="rect">
            <a:avLst/>
          </a:prstGeom>
          <a:noFill/>
          <a:ln>
            <a:noFill/>
          </a:ln>
        </p:spPr>
      </p:pic>
      <p:sp>
        <p:nvSpPr>
          <p:cNvPr id="88" name="Google Shape;88;p13"/>
          <p:cNvSpPr txBox="1"/>
          <p:nvPr>
            <p:ph type="ctrTitle"/>
          </p:nvPr>
        </p:nvSpPr>
        <p:spPr>
          <a:xfrm>
            <a:off x="607050" y="1493433"/>
            <a:ext cx="7929900" cy="11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700">
                <a:latin typeface="Average"/>
                <a:ea typeface="Average"/>
                <a:cs typeface="Average"/>
                <a:sym typeface="Average"/>
              </a:rPr>
              <a:t>AI to Aid in Police Composites</a:t>
            </a:r>
            <a:endParaRPr sz="4700">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2"/>
          <p:cNvSpPr txBox="1"/>
          <p:nvPr>
            <p:ph type="title"/>
          </p:nvPr>
        </p:nvSpPr>
        <p:spPr>
          <a:xfrm>
            <a:off x="729450" y="58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would that work?</a:t>
            </a:r>
            <a:endParaRPr/>
          </a:p>
        </p:txBody>
      </p:sp>
      <p:pic>
        <p:nvPicPr>
          <p:cNvPr id="209" name="Google Shape;209;p22"/>
          <p:cNvPicPr preferRelativeResize="0"/>
          <p:nvPr/>
        </p:nvPicPr>
        <p:blipFill>
          <a:blip r:embed="rId3">
            <a:alphaModFix/>
          </a:blip>
          <a:stretch>
            <a:fillRect/>
          </a:stretch>
        </p:blipFill>
        <p:spPr>
          <a:xfrm>
            <a:off x="1650775" y="1257075"/>
            <a:ext cx="5603954" cy="3719624"/>
          </a:xfrm>
          <a:prstGeom prst="rect">
            <a:avLst/>
          </a:prstGeom>
          <a:noFill/>
          <a:ln>
            <a:noFill/>
          </a:ln>
        </p:spPr>
      </p:pic>
      <p:pic>
        <p:nvPicPr>
          <p:cNvPr id="210" name="Google Shape;210;p22"/>
          <p:cNvPicPr preferRelativeResize="0"/>
          <p:nvPr/>
        </p:nvPicPr>
        <p:blipFill>
          <a:blip r:embed="rId4">
            <a:alphaModFix/>
          </a:blip>
          <a:stretch>
            <a:fillRect/>
          </a:stretch>
        </p:blipFill>
        <p:spPr>
          <a:xfrm>
            <a:off x="6712872" y="897750"/>
            <a:ext cx="1982975" cy="1302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txBox="1"/>
          <p:nvPr>
            <p:ph type="title"/>
          </p:nvPr>
        </p:nvSpPr>
        <p:spPr>
          <a:xfrm>
            <a:off x="729450" y="58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216" name="Google Shape;216;p23"/>
          <p:cNvPicPr preferRelativeResize="0"/>
          <p:nvPr/>
        </p:nvPicPr>
        <p:blipFill rotWithShape="1">
          <a:blip r:embed="rId3">
            <a:alphaModFix/>
          </a:blip>
          <a:srcRect b="0" l="0" r="0" t="2581"/>
          <a:stretch/>
        </p:blipFill>
        <p:spPr>
          <a:xfrm>
            <a:off x="2400300" y="2517500"/>
            <a:ext cx="4343400" cy="1428925"/>
          </a:xfrm>
          <a:prstGeom prst="rect">
            <a:avLst/>
          </a:prstGeom>
          <a:noFill/>
          <a:ln>
            <a:noFill/>
          </a:ln>
        </p:spPr>
      </p:pic>
      <p:sp>
        <p:nvSpPr>
          <p:cNvPr id="217" name="Google Shape;217;p23"/>
          <p:cNvSpPr txBox="1"/>
          <p:nvPr/>
        </p:nvSpPr>
        <p:spPr>
          <a:xfrm>
            <a:off x="729450" y="1597725"/>
            <a:ext cx="7395000" cy="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700">
                <a:solidFill>
                  <a:srgbClr val="434343"/>
                </a:solidFill>
              </a:rPr>
              <a:t>Our GAN model post-training produces images using composite features as input</a:t>
            </a:r>
            <a:endParaRPr b="1" sz="1700">
              <a:solidFill>
                <a:srgbClr val="43434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4"/>
          <p:cNvSpPr txBox="1"/>
          <p:nvPr>
            <p:ph type="title"/>
          </p:nvPr>
        </p:nvSpPr>
        <p:spPr>
          <a:xfrm>
            <a:off x="727800" y="54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Impact </a:t>
            </a:r>
            <a:endParaRPr/>
          </a:p>
        </p:txBody>
      </p:sp>
      <p:sp>
        <p:nvSpPr>
          <p:cNvPr id="223" name="Google Shape;223;p24"/>
          <p:cNvSpPr/>
          <p:nvPr/>
        </p:nvSpPr>
        <p:spPr>
          <a:xfrm>
            <a:off x="4785900" y="783550"/>
            <a:ext cx="4107600" cy="41967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317500" lvl="0" marL="457200" rtl="0" algn="just">
              <a:lnSpc>
                <a:spcPct val="150000"/>
              </a:lnSpc>
              <a:spcBef>
                <a:spcPts val="0"/>
              </a:spcBef>
              <a:spcAft>
                <a:spcPts val="0"/>
              </a:spcAft>
              <a:buClr>
                <a:srgbClr val="505050"/>
              </a:buClr>
              <a:buSzPts val="1400"/>
              <a:buChar char="●"/>
            </a:pPr>
            <a:r>
              <a:rPr b="1" lang="en">
                <a:solidFill>
                  <a:srgbClr val="505050"/>
                </a:solidFill>
              </a:rPr>
              <a:t>Positive psychological impact</a:t>
            </a:r>
            <a:r>
              <a:rPr lang="en">
                <a:solidFill>
                  <a:srgbClr val="505050"/>
                </a:solidFill>
              </a:rPr>
              <a:t> on eyewitnesses creating a sense of confidence on investigation process.</a:t>
            </a:r>
            <a:endParaRPr>
              <a:solidFill>
                <a:srgbClr val="505050"/>
              </a:solidFill>
            </a:endParaRPr>
          </a:p>
          <a:p>
            <a:pPr indent="0" lvl="0" marL="0" rtl="0" algn="just">
              <a:lnSpc>
                <a:spcPct val="150000"/>
              </a:lnSpc>
              <a:spcBef>
                <a:spcPts val="0"/>
              </a:spcBef>
              <a:spcAft>
                <a:spcPts val="0"/>
              </a:spcAft>
              <a:buNone/>
            </a:pPr>
            <a:r>
              <a:t/>
            </a:r>
            <a:endParaRPr>
              <a:solidFill>
                <a:srgbClr val="505050"/>
              </a:solidFill>
            </a:endParaRPr>
          </a:p>
          <a:p>
            <a:pPr indent="-317500" lvl="0" marL="457200" rtl="0" algn="just">
              <a:lnSpc>
                <a:spcPct val="150000"/>
              </a:lnSpc>
              <a:spcBef>
                <a:spcPts val="0"/>
              </a:spcBef>
              <a:spcAft>
                <a:spcPts val="0"/>
              </a:spcAft>
              <a:buClr>
                <a:srgbClr val="505050"/>
              </a:buClr>
              <a:buSzPts val="1400"/>
              <a:buChar char="●"/>
            </a:pPr>
            <a:r>
              <a:rPr b="1" lang="en">
                <a:solidFill>
                  <a:srgbClr val="505050"/>
                </a:solidFill>
              </a:rPr>
              <a:t>Enhanced investigative techniques</a:t>
            </a:r>
            <a:r>
              <a:rPr lang="en">
                <a:solidFill>
                  <a:srgbClr val="505050"/>
                </a:solidFill>
              </a:rPr>
              <a:t> through identification of common features </a:t>
            </a:r>
            <a:r>
              <a:rPr lang="en">
                <a:solidFill>
                  <a:srgbClr val="505050"/>
                </a:solidFill>
              </a:rPr>
              <a:t>linked</a:t>
            </a:r>
            <a:r>
              <a:rPr lang="en">
                <a:solidFill>
                  <a:srgbClr val="505050"/>
                </a:solidFill>
              </a:rPr>
              <a:t> to specific crimes.</a:t>
            </a:r>
            <a:endParaRPr>
              <a:solidFill>
                <a:srgbClr val="505050"/>
              </a:solidFill>
            </a:endParaRPr>
          </a:p>
          <a:p>
            <a:pPr indent="0" lvl="0" marL="0" rtl="0" algn="just">
              <a:lnSpc>
                <a:spcPct val="150000"/>
              </a:lnSpc>
              <a:spcBef>
                <a:spcPts val="0"/>
              </a:spcBef>
              <a:spcAft>
                <a:spcPts val="0"/>
              </a:spcAft>
              <a:buNone/>
            </a:pPr>
            <a:r>
              <a:t/>
            </a:r>
            <a:endParaRPr>
              <a:solidFill>
                <a:srgbClr val="505050"/>
              </a:solidFill>
            </a:endParaRPr>
          </a:p>
          <a:p>
            <a:pPr indent="-317500" lvl="0" marL="457200" rtl="0" algn="just">
              <a:lnSpc>
                <a:spcPct val="150000"/>
              </a:lnSpc>
              <a:spcBef>
                <a:spcPts val="0"/>
              </a:spcBef>
              <a:spcAft>
                <a:spcPts val="0"/>
              </a:spcAft>
              <a:buClr>
                <a:srgbClr val="505050"/>
              </a:buClr>
              <a:buSzPts val="1400"/>
              <a:buChar char="●"/>
            </a:pPr>
            <a:r>
              <a:rPr b="1" lang="en">
                <a:solidFill>
                  <a:srgbClr val="505050"/>
                </a:solidFill>
              </a:rPr>
              <a:t>Reduction of bias</a:t>
            </a:r>
            <a:r>
              <a:rPr lang="en">
                <a:solidFill>
                  <a:srgbClr val="505050"/>
                </a:solidFill>
              </a:rPr>
              <a:t> that help </a:t>
            </a:r>
            <a:r>
              <a:rPr lang="en">
                <a:solidFill>
                  <a:srgbClr val="505050"/>
                </a:solidFill>
              </a:rPr>
              <a:t>mitigate</a:t>
            </a:r>
            <a:r>
              <a:rPr lang="en">
                <a:solidFill>
                  <a:srgbClr val="505050"/>
                </a:solidFill>
              </a:rPr>
              <a:t> human biases in sketching.</a:t>
            </a:r>
            <a:endParaRPr>
              <a:solidFill>
                <a:srgbClr val="505050"/>
              </a:solidFill>
            </a:endParaRPr>
          </a:p>
        </p:txBody>
      </p:sp>
      <p:sp>
        <p:nvSpPr>
          <p:cNvPr id="224" name="Google Shape;224;p24"/>
          <p:cNvSpPr/>
          <p:nvPr/>
        </p:nvSpPr>
        <p:spPr>
          <a:xfrm>
            <a:off x="280725" y="1832675"/>
            <a:ext cx="2718900" cy="2348700"/>
          </a:xfrm>
          <a:prstGeom prst="roundRect">
            <a:avLst>
              <a:gd fmla="val 16667" name="adj"/>
            </a:avLst>
          </a:prstGeom>
          <a:solidFill>
            <a:srgbClr val="EFEFE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t/>
            </a:r>
            <a:endParaRPr sz="1300">
              <a:solidFill>
                <a:schemeClr val="accent1"/>
              </a:solidFill>
            </a:endParaRPr>
          </a:p>
          <a:p>
            <a:pPr indent="-311150" lvl="0" marL="457200" rtl="0" algn="l">
              <a:lnSpc>
                <a:spcPct val="150000"/>
              </a:lnSpc>
              <a:spcBef>
                <a:spcPts val="1200"/>
              </a:spcBef>
              <a:spcAft>
                <a:spcPts val="0"/>
              </a:spcAft>
              <a:buClr>
                <a:schemeClr val="accent1"/>
              </a:buClr>
              <a:buSzPts val="1300"/>
              <a:buChar char="●"/>
            </a:pPr>
            <a:r>
              <a:rPr lang="en" sz="1300">
                <a:solidFill>
                  <a:schemeClr val="accent1"/>
                </a:solidFill>
              </a:rPr>
              <a:t>NUMBER OF ARRESTS VIA AI COMPOSITES</a:t>
            </a:r>
            <a:endParaRPr sz="1300">
              <a:solidFill>
                <a:schemeClr val="accent1"/>
              </a:solidFill>
            </a:endParaRPr>
          </a:p>
          <a:p>
            <a:pPr indent="-311150" lvl="0" marL="457200" rtl="0" algn="l">
              <a:lnSpc>
                <a:spcPct val="150000"/>
              </a:lnSpc>
              <a:spcBef>
                <a:spcPts val="0"/>
              </a:spcBef>
              <a:spcAft>
                <a:spcPts val="0"/>
              </a:spcAft>
              <a:buClr>
                <a:schemeClr val="accent1"/>
              </a:buClr>
              <a:buSzPts val="1300"/>
              <a:buChar char="●"/>
            </a:pPr>
            <a:r>
              <a:rPr lang="en" sz="1300">
                <a:solidFill>
                  <a:schemeClr val="accent1"/>
                </a:solidFill>
              </a:rPr>
              <a:t>IMPROVED ACCURACY</a:t>
            </a:r>
            <a:endParaRPr sz="1300">
              <a:solidFill>
                <a:schemeClr val="accent1"/>
              </a:solidFill>
            </a:endParaRPr>
          </a:p>
          <a:p>
            <a:pPr indent="-311150" lvl="0" marL="457200" rtl="0" algn="l">
              <a:lnSpc>
                <a:spcPct val="150000"/>
              </a:lnSpc>
              <a:spcBef>
                <a:spcPts val="0"/>
              </a:spcBef>
              <a:spcAft>
                <a:spcPts val="0"/>
              </a:spcAft>
              <a:buClr>
                <a:schemeClr val="accent1"/>
              </a:buClr>
              <a:buSzPts val="1300"/>
              <a:buChar char="●"/>
            </a:pPr>
            <a:r>
              <a:rPr lang="en" sz="1300">
                <a:solidFill>
                  <a:schemeClr val="accent1"/>
                </a:solidFill>
              </a:rPr>
              <a:t>TIME EFFICIENCY</a:t>
            </a:r>
            <a:endParaRPr sz="1300">
              <a:solidFill>
                <a:schemeClr val="accent1"/>
              </a:solidFill>
            </a:endParaRPr>
          </a:p>
          <a:p>
            <a:pPr indent="-311150" lvl="0" marL="457200" rtl="0" algn="l">
              <a:lnSpc>
                <a:spcPct val="150000"/>
              </a:lnSpc>
              <a:spcBef>
                <a:spcPts val="0"/>
              </a:spcBef>
              <a:spcAft>
                <a:spcPts val="0"/>
              </a:spcAft>
              <a:buClr>
                <a:schemeClr val="accent1"/>
              </a:buClr>
              <a:buSzPts val="1300"/>
              <a:buChar char="●"/>
            </a:pPr>
            <a:r>
              <a:rPr lang="en" sz="1300">
                <a:solidFill>
                  <a:schemeClr val="accent1"/>
                </a:solidFill>
              </a:rPr>
              <a:t>USER ADOPTION</a:t>
            </a:r>
            <a:endParaRPr sz="1300">
              <a:solidFill>
                <a:schemeClr val="accent1"/>
              </a:solidFill>
            </a:endParaRPr>
          </a:p>
          <a:p>
            <a:pPr indent="-311150" lvl="0" marL="457200" rtl="0" algn="l">
              <a:lnSpc>
                <a:spcPct val="150000"/>
              </a:lnSpc>
              <a:spcBef>
                <a:spcPts val="0"/>
              </a:spcBef>
              <a:spcAft>
                <a:spcPts val="0"/>
              </a:spcAft>
              <a:buClr>
                <a:schemeClr val="accent1"/>
              </a:buClr>
              <a:buSzPts val="1300"/>
              <a:buChar char="●"/>
            </a:pPr>
            <a:r>
              <a:rPr lang="en" sz="1300">
                <a:solidFill>
                  <a:schemeClr val="accent1"/>
                </a:solidFill>
              </a:rPr>
              <a:t>COST SAVINGS</a:t>
            </a:r>
            <a:endParaRPr sz="1300">
              <a:solidFill>
                <a:schemeClr val="accent1"/>
              </a:solidFill>
            </a:endParaRPr>
          </a:p>
          <a:p>
            <a:pPr indent="0" lvl="0" marL="0" rtl="0" algn="l">
              <a:lnSpc>
                <a:spcPct val="150000"/>
              </a:lnSpc>
              <a:spcBef>
                <a:spcPts val="1200"/>
              </a:spcBef>
              <a:spcAft>
                <a:spcPts val="0"/>
              </a:spcAft>
              <a:buNone/>
            </a:pPr>
            <a:r>
              <a:t/>
            </a:r>
            <a:endParaRPr sz="1300"/>
          </a:p>
        </p:txBody>
      </p:sp>
      <p:sp>
        <p:nvSpPr>
          <p:cNvPr id="225" name="Google Shape;225;p24"/>
          <p:cNvSpPr/>
          <p:nvPr/>
        </p:nvSpPr>
        <p:spPr>
          <a:xfrm>
            <a:off x="3057113" y="2614300"/>
            <a:ext cx="1671300" cy="5352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Derived Impacts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txBox="1"/>
          <p:nvPr>
            <p:ph type="title"/>
          </p:nvPr>
        </p:nvSpPr>
        <p:spPr>
          <a:xfrm>
            <a:off x="727800" y="54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Scope</a:t>
            </a:r>
            <a:endParaRPr/>
          </a:p>
        </p:txBody>
      </p:sp>
      <p:sp>
        <p:nvSpPr>
          <p:cNvPr id="231" name="Google Shape;231;p25"/>
          <p:cNvSpPr/>
          <p:nvPr/>
        </p:nvSpPr>
        <p:spPr>
          <a:xfrm>
            <a:off x="3282500" y="1832675"/>
            <a:ext cx="2718900" cy="2348700"/>
          </a:xfrm>
          <a:prstGeom prst="roundRect">
            <a:avLst>
              <a:gd fmla="val 16667" name="adj"/>
            </a:avLst>
          </a:prstGeom>
          <a:solidFill>
            <a:srgbClr val="D9D9D9"/>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sz="1300"/>
              <a:t>Integrate </a:t>
            </a:r>
            <a:r>
              <a:rPr b="1" lang="en" sz="1300"/>
              <a:t>advanced facial recognition capabilities</a:t>
            </a:r>
            <a:r>
              <a:rPr lang="en" sz="1300"/>
              <a:t> into the application, enabling real-time comparison with databases and improving the speed and accuracy of suspect identification.</a:t>
            </a:r>
            <a:endParaRPr sz="1300"/>
          </a:p>
        </p:txBody>
      </p:sp>
      <p:sp>
        <p:nvSpPr>
          <p:cNvPr id="232" name="Google Shape;232;p25"/>
          <p:cNvSpPr/>
          <p:nvPr/>
        </p:nvSpPr>
        <p:spPr>
          <a:xfrm>
            <a:off x="280725" y="1832675"/>
            <a:ext cx="2718900" cy="2348700"/>
          </a:xfrm>
          <a:prstGeom prst="roundRect">
            <a:avLst>
              <a:gd fmla="val 16667" name="adj"/>
            </a:avLst>
          </a:prstGeom>
          <a:solidFill>
            <a:srgbClr val="EFEFE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75000"/>
              </a:lnSpc>
              <a:spcBef>
                <a:spcPts val="0"/>
              </a:spcBef>
              <a:spcAft>
                <a:spcPts val="0"/>
              </a:spcAft>
              <a:buNone/>
            </a:pPr>
            <a:r>
              <a:t/>
            </a:r>
            <a:endParaRPr/>
          </a:p>
          <a:p>
            <a:pPr indent="0" lvl="0" marL="0" rtl="0" algn="l">
              <a:lnSpc>
                <a:spcPct val="175000"/>
              </a:lnSpc>
              <a:spcBef>
                <a:spcPts val="0"/>
              </a:spcBef>
              <a:spcAft>
                <a:spcPts val="0"/>
              </a:spcAft>
              <a:buNone/>
            </a:pPr>
            <a:r>
              <a:t/>
            </a:r>
            <a:endParaRPr/>
          </a:p>
          <a:p>
            <a:pPr indent="0" lvl="0" marL="0" rtl="0" algn="l">
              <a:lnSpc>
                <a:spcPct val="175000"/>
              </a:lnSpc>
              <a:spcBef>
                <a:spcPts val="0"/>
              </a:spcBef>
              <a:spcAft>
                <a:spcPts val="0"/>
              </a:spcAft>
              <a:buNone/>
            </a:pPr>
            <a:r>
              <a:t/>
            </a:r>
            <a:endParaRPr/>
          </a:p>
          <a:p>
            <a:pPr indent="0" lvl="0" marL="0" rtl="0" algn="l">
              <a:lnSpc>
                <a:spcPct val="175000"/>
              </a:lnSpc>
              <a:spcBef>
                <a:spcPts val="0"/>
              </a:spcBef>
              <a:spcAft>
                <a:spcPts val="0"/>
              </a:spcAft>
              <a:buNone/>
            </a:pPr>
            <a:r>
              <a:rPr lang="en" sz="1300"/>
              <a:t>Training the model on </a:t>
            </a:r>
            <a:r>
              <a:rPr b="1" lang="en" sz="1300"/>
              <a:t>textual descriptions</a:t>
            </a:r>
            <a:r>
              <a:rPr lang="en" sz="1300"/>
              <a:t> rather than features would allow for the generation of sketches directly from sentences.</a:t>
            </a:r>
            <a:endParaRPr sz="1300"/>
          </a:p>
          <a:p>
            <a:pPr indent="0" lvl="0" marL="0" rtl="0" algn="l">
              <a:lnSpc>
                <a:spcPct val="175000"/>
              </a:lnSpc>
              <a:spcBef>
                <a:spcPts val="0"/>
              </a:spcBef>
              <a:spcAft>
                <a:spcPts val="0"/>
              </a:spcAft>
              <a:buNone/>
            </a:pPr>
            <a:r>
              <a:t/>
            </a:r>
            <a:endParaRPr/>
          </a:p>
          <a:p>
            <a:pPr indent="0" lvl="0" marL="0" rtl="0" algn="l">
              <a:lnSpc>
                <a:spcPct val="150000"/>
              </a:lnSpc>
              <a:spcBef>
                <a:spcPts val="0"/>
              </a:spcBef>
              <a:spcAft>
                <a:spcPts val="0"/>
              </a:spcAft>
              <a:buNone/>
            </a:pPr>
            <a:r>
              <a:t/>
            </a:r>
            <a:endParaRPr>
              <a:solidFill>
                <a:schemeClr val="accent1"/>
              </a:solidFill>
            </a:endParaRPr>
          </a:p>
          <a:p>
            <a:pPr indent="0" lvl="0" marL="0" rtl="0" algn="l">
              <a:lnSpc>
                <a:spcPct val="150000"/>
              </a:lnSpc>
              <a:spcBef>
                <a:spcPts val="1200"/>
              </a:spcBef>
              <a:spcAft>
                <a:spcPts val="0"/>
              </a:spcAft>
              <a:buNone/>
            </a:pPr>
            <a:r>
              <a:t/>
            </a:r>
            <a:endParaRPr/>
          </a:p>
        </p:txBody>
      </p:sp>
      <p:sp>
        <p:nvSpPr>
          <p:cNvPr id="233" name="Google Shape;233;p25"/>
          <p:cNvSpPr/>
          <p:nvPr/>
        </p:nvSpPr>
        <p:spPr>
          <a:xfrm>
            <a:off x="6284275" y="1832675"/>
            <a:ext cx="2718900" cy="2348700"/>
          </a:xfrm>
          <a:prstGeom prst="roundRect">
            <a:avLst>
              <a:gd fmla="val 16667" name="adj"/>
            </a:avLst>
          </a:prstGeom>
          <a:solidFill>
            <a:srgbClr val="B7B7B7"/>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sz="1300"/>
              <a:t>Develop </a:t>
            </a:r>
            <a:r>
              <a:rPr b="1" lang="en" sz="1300"/>
              <a:t>future applications </a:t>
            </a:r>
            <a:r>
              <a:rPr lang="en" sz="1300"/>
              <a:t>of matching the suspects from the initial line up to the composites generated. Supplementing the victims and officials in capturing the right suspects.</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ph type="ctrTitle"/>
          </p:nvPr>
        </p:nvSpPr>
        <p:spPr>
          <a:xfrm>
            <a:off x="815900" y="1293625"/>
            <a:ext cx="7688100" cy="1664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Q&amp;A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7800" y="55827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BIG DATA DINOSAURS</a:t>
            </a:r>
            <a:endParaRPr/>
          </a:p>
        </p:txBody>
      </p:sp>
      <p:pic>
        <p:nvPicPr>
          <p:cNvPr id="94" name="Google Shape;94;p14"/>
          <p:cNvPicPr preferRelativeResize="0"/>
          <p:nvPr/>
        </p:nvPicPr>
        <p:blipFill rotWithShape="1">
          <a:blip r:embed="rId3">
            <a:alphaModFix/>
          </a:blip>
          <a:srcRect b="0" l="24046" r="24051" t="20810"/>
          <a:stretch/>
        </p:blipFill>
        <p:spPr>
          <a:xfrm>
            <a:off x="4866575" y="1688825"/>
            <a:ext cx="1448100" cy="1472675"/>
          </a:xfrm>
          <a:prstGeom prst="rect">
            <a:avLst/>
          </a:prstGeom>
          <a:noFill/>
          <a:ln cap="flat" cmpd="sng" w="9525">
            <a:solidFill>
              <a:schemeClr val="dk2"/>
            </a:solidFill>
            <a:prstDash val="solid"/>
            <a:round/>
            <a:headEnd len="sm" w="sm" type="none"/>
            <a:tailEnd len="sm" w="sm" type="none"/>
          </a:ln>
        </p:spPr>
      </p:pic>
      <p:pic>
        <p:nvPicPr>
          <p:cNvPr id="95" name="Google Shape;95;p14"/>
          <p:cNvPicPr preferRelativeResize="0"/>
          <p:nvPr/>
        </p:nvPicPr>
        <p:blipFill>
          <a:blip r:embed="rId4">
            <a:alphaModFix/>
          </a:blip>
          <a:stretch>
            <a:fillRect/>
          </a:stretch>
        </p:blipFill>
        <p:spPr>
          <a:xfrm>
            <a:off x="6916025" y="1688826"/>
            <a:ext cx="1448100" cy="1472676"/>
          </a:xfrm>
          <a:prstGeom prst="rect">
            <a:avLst/>
          </a:prstGeom>
          <a:noFill/>
          <a:ln cap="flat" cmpd="sng" w="9525">
            <a:solidFill>
              <a:schemeClr val="dk2"/>
            </a:solidFill>
            <a:prstDash val="solid"/>
            <a:round/>
            <a:headEnd len="sm" w="sm" type="none"/>
            <a:tailEnd len="sm" w="sm" type="none"/>
          </a:ln>
        </p:spPr>
      </p:pic>
      <p:pic>
        <p:nvPicPr>
          <p:cNvPr id="96" name="Google Shape;96;p14"/>
          <p:cNvPicPr preferRelativeResize="0"/>
          <p:nvPr/>
        </p:nvPicPr>
        <p:blipFill>
          <a:blip r:embed="rId5">
            <a:alphaModFix/>
          </a:blip>
          <a:stretch>
            <a:fillRect/>
          </a:stretch>
        </p:blipFill>
        <p:spPr>
          <a:xfrm>
            <a:off x="779875" y="1688825"/>
            <a:ext cx="1448099" cy="1472675"/>
          </a:xfrm>
          <a:prstGeom prst="rect">
            <a:avLst/>
          </a:prstGeom>
          <a:noFill/>
          <a:ln cap="flat" cmpd="sng" w="9525">
            <a:solidFill>
              <a:schemeClr val="dk2"/>
            </a:solidFill>
            <a:prstDash val="solid"/>
            <a:round/>
            <a:headEnd len="sm" w="sm" type="none"/>
            <a:tailEnd len="sm" w="sm" type="none"/>
          </a:ln>
        </p:spPr>
      </p:pic>
      <p:pic>
        <p:nvPicPr>
          <p:cNvPr id="97" name="Google Shape;97;p14"/>
          <p:cNvPicPr preferRelativeResize="0"/>
          <p:nvPr/>
        </p:nvPicPr>
        <p:blipFill>
          <a:blip r:embed="rId6">
            <a:alphaModFix/>
          </a:blip>
          <a:stretch>
            <a:fillRect/>
          </a:stretch>
        </p:blipFill>
        <p:spPr>
          <a:xfrm>
            <a:off x="2817125" y="1688825"/>
            <a:ext cx="1448099" cy="1472676"/>
          </a:xfrm>
          <a:prstGeom prst="rect">
            <a:avLst/>
          </a:prstGeom>
          <a:noFill/>
          <a:ln cap="flat" cmpd="sng" w="9525">
            <a:solidFill>
              <a:schemeClr val="dk2"/>
            </a:solidFill>
            <a:prstDash val="solid"/>
            <a:round/>
            <a:headEnd len="sm" w="sm" type="none"/>
            <a:tailEnd len="sm" w="sm" type="none"/>
          </a:ln>
        </p:spPr>
      </p:pic>
      <p:sp>
        <p:nvSpPr>
          <p:cNvPr id="98" name="Google Shape;98;p14"/>
          <p:cNvSpPr txBox="1"/>
          <p:nvPr>
            <p:ph type="title"/>
          </p:nvPr>
        </p:nvSpPr>
        <p:spPr>
          <a:xfrm>
            <a:off x="4866550" y="3546875"/>
            <a:ext cx="1624800" cy="42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340"/>
              <a:t>Sahithi Sukhavasi</a:t>
            </a:r>
            <a:endParaRPr sz="1340"/>
          </a:p>
        </p:txBody>
      </p:sp>
      <p:sp>
        <p:nvSpPr>
          <p:cNvPr id="99" name="Google Shape;99;p14"/>
          <p:cNvSpPr txBox="1"/>
          <p:nvPr>
            <p:ph type="title"/>
          </p:nvPr>
        </p:nvSpPr>
        <p:spPr>
          <a:xfrm>
            <a:off x="6916013" y="3546875"/>
            <a:ext cx="1448100" cy="420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1340"/>
              <a:t>Trishal Jadhav</a:t>
            </a:r>
            <a:endParaRPr sz="1340"/>
          </a:p>
        </p:txBody>
      </p:sp>
      <p:sp>
        <p:nvSpPr>
          <p:cNvPr id="100" name="Google Shape;100;p14"/>
          <p:cNvSpPr txBox="1"/>
          <p:nvPr>
            <p:ph type="title"/>
          </p:nvPr>
        </p:nvSpPr>
        <p:spPr>
          <a:xfrm>
            <a:off x="779875" y="3546875"/>
            <a:ext cx="1448100" cy="420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1340"/>
              <a:t>James Gao</a:t>
            </a:r>
            <a:endParaRPr sz="1340"/>
          </a:p>
        </p:txBody>
      </p:sp>
      <p:sp>
        <p:nvSpPr>
          <p:cNvPr id="101" name="Google Shape;101;p14"/>
          <p:cNvSpPr txBox="1"/>
          <p:nvPr>
            <p:ph type="title"/>
          </p:nvPr>
        </p:nvSpPr>
        <p:spPr>
          <a:xfrm>
            <a:off x="2817125" y="3546875"/>
            <a:ext cx="1448100" cy="420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1340"/>
              <a:t>Raghav Rama</a:t>
            </a:r>
            <a:endParaRPr sz="134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type="title"/>
          </p:nvPr>
        </p:nvSpPr>
        <p:spPr>
          <a:xfrm>
            <a:off x="589750" y="615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Table of contents</a:t>
            </a:r>
            <a:endParaRPr sz="2540"/>
          </a:p>
        </p:txBody>
      </p:sp>
      <p:sp>
        <p:nvSpPr>
          <p:cNvPr id="107" name="Google Shape;107;p15"/>
          <p:cNvSpPr txBox="1"/>
          <p:nvPr/>
        </p:nvSpPr>
        <p:spPr>
          <a:xfrm>
            <a:off x="1626966" y="3410762"/>
            <a:ext cx="1921200" cy="695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700">
                <a:solidFill>
                  <a:srgbClr val="434343"/>
                </a:solidFill>
                <a:latin typeface="Montserrat"/>
                <a:ea typeface="Montserrat"/>
                <a:cs typeface="Montserrat"/>
                <a:sym typeface="Montserrat"/>
              </a:rPr>
              <a:t>Business and Purpose</a:t>
            </a:r>
            <a:endParaRPr b="1" sz="1700">
              <a:solidFill>
                <a:srgbClr val="434343"/>
              </a:solidFill>
              <a:latin typeface="Montserrat"/>
              <a:ea typeface="Montserrat"/>
              <a:cs typeface="Montserrat"/>
              <a:sym typeface="Montserrat"/>
            </a:endParaRPr>
          </a:p>
        </p:txBody>
      </p:sp>
      <p:sp>
        <p:nvSpPr>
          <p:cNvPr id="108" name="Google Shape;108;p15"/>
          <p:cNvSpPr txBox="1"/>
          <p:nvPr/>
        </p:nvSpPr>
        <p:spPr>
          <a:xfrm>
            <a:off x="5473975" y="3410748"/>
            <a:ext cx="1911000" cy="695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700">
                <a:solidFill>
                  <a:srgbClr val="434343"/>
                </a:solidFill>
                <a:latin typeface="Montserrat"/>
                <a:ea typeface="Montserrat"/>
                <a:cs typeface="Montserrat"/>
                <a:sym typeface="Montserrat"/>
              </a:rPr>
              <a:t>Impact and Future Scope</a:t>
            </a:r>
            <a:endParaRPr b="1" sz="1700">
              <a:solidFill>
                <a:srgbClr val="434343"/>
              </a:solidFill>
              <a:latin typeface="Montserrat"/>
              <a:ea typeface="Montserrat"/>
              <a:cs typeface="Montserrat"/>
              <a:sym typeface="Montserrat"/>
            </a:endParaRPr>
          </a:p>
        </p:txBody>
      </p:sp>
      <p:sp>
        <p:nvSpPr>
          <p:cNvPr id="109" name="Google Shape;109;p15"/>
          <p:cNvSpPr txBox="1"/>
          <p:nvPr/>
        </p:nvSpPr>
        <p:spPr>
          <a:xfrm>
            <a:off x="1633275" y="1737899"/>
            <a:ext cx="1908600" cy="53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700">
                <a:solidFill>
                  <a:srgbClr val="434343"/>
                </a:solidFill>
                <a:latin typeface="Montserrat"/>
                <a:ea typeface="Montserrat"/>
                <a:cs typeface="Montserrat"/>
                <a:sym typeface="Montserrat"/>
              </a:rPr>
              <a:t>Introduction</a:t>
            </a:r>
            <a:endParaRPr b="1" sz="1700">
              <a:solidFill>
                <a:srgbClr val="434343"/>
              </a:solidFill>
              <a:latin typeface="Montserrat"/>
              <a:ea typeface="Montserrat"/>
              <a:cs typeface="Montserrat"/>
              <a:sym typeface="Montserrat"/>
            </a:endParaRPr>
          </a:p>
        </p:txBody>
      </p:sp>
      <p:sp>
        <p:nvSpPr>
          <p:cNvPr id="110" name="Google Shape;110;p15"/>
          <p:cNvSpPr txBox="1"/>
          <p:nvPr/>
        </p:nvSpPr>
        <p:spPr>
          <a:xfrm>
            <a:off x="1633275" y="2574324"/>
            <a:ext cx="1908600" cy="53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700">
                <a:solidFill>
                  <a:srgbClr val="434343"/>
                </a:solidFill>
                <a:latin typeface="Montserrat"/>
                <a:ea typeface="Montserrat"/>
                <a:cs typeface="Montserrat"/>
                <a:sym typeface="Montserrat"/>
              </a:rPr>
              <a:t>Literature review</a:t>
            </a:r>
            <a:endParaRPr b="1" sz="1700">
              <a:solidFill>
                <a:srgbClr val="434343"/>
              </a:solidFill>
              <a:latin typeface="Montserrat"/>
              <a:ea typeface="Montserrat"/>
              <a:cs typeface="Montserrat"/>
              <a:sym typeface="Montserrat"/>
            </a:endParaRPr>
          </a:p>
        </p:txBody>
      </p:sp>
      <p:sp>
        <p:nvSpPr>
          <p:cNvPr id="111" name="Google Shape;111;p15"/>
          <p:cNvSpPr txBox="1"/>
          <p:nvPr/>
        </p:nvSpPr>
        <p:spPr>
          <a:xfrm>
            <a:off x="5475175" y="1737899"/>
            <a:ext cx="1908600" cy="53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700">
                <a:solidFill>
                  <a:srgbClr val="434343"/>
                </a:solidFill>
                <a:latin typeface="Montserrat"/>
                <a:ea typeface="Montserrat"/>
                <a:cs typeface="Montserrat"/>
                <a:sym typeface="Montserrat"/>
              </a:rPr>
              <a:t>Model</a:t>
            </a:r>
            <a:endParaRPr b="1" sz="1700">
              <a:solidFill>
                <a:srgbClr val="434343"/>
              </a:solidFill>
              <a:latin typeface="Montserrat"/>
              <a:ea typeface="Montserrat"/>
              <a:cs typeface="Montserrat"/>
              <a:sym typeface="Montserrat"/>
            </a:endParaRPr>
          </a:p>
        </p:txBody>
      </p:sp>
      <p:sp>
        <p:nvSpPr>
          <p:cNvPr id="112" name="Google Shape;112;p15"/>
          <p:cNvSpPr txBox="1"/>
          <p:nvPr/>
        </p:nvSpPr>
        <p:spPr>
          <a:xfrm>
            <a:off x="5475175" y="2574324"/>
            <a:ext cx="1908600" cy="53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700">
                <a:solidFill>
                  <a:srgbClr val="434343"/>
                </a:solidFill>
                <a:latin typeface="Montserrat"/>
                <a:ea typeface="Montserrat"/>
                <a:cs typeface="Montserrat"/>
                <a:sym typeface="Montserrat"/>
              </a:rPr>
              <a:t>Result</a:t>
            </a:r>
            <a:endParaRPr b="1" sz="1700">
              <a:solidFill>
                <a:srgbClr val="434343"/>
              </a:solidFill>
              <a:latin typeface="Montserrat"/>
              <a:ea typeface="Montserrat"/>
              <a:cs typeface="Montserrat"/>
              <a:sym typeface="Montserrat"/>
            </a:endParaRPr>
          </a:p>
        </p:txBody>
      </p:sp>
      <p:sp>
        <p:nvSpPr>
          <p:cNvPr id="113" name="Google Shape;113;p15"/>
          <p:cNvSpPr/>
          <p:nvPr/>
        </p:nvSpPr>
        <p:spPr>
          <a:xfrm>
            <a:off x="993075" y="1737900"/>
            <a:ext cx="633900" cy="535200"/>
          </a:xfrm>
          <a:prstGeom prst="octagon">
            <a:avLst>
              <a:gd fmla="val 2928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1</a:t>
            </a:r>
            <a:endParaRPr b="1" sz="1600"/>
          </a:p>
        </p:txBody>
      </p:sp>
      <p:sp>
        <p:nvSpPr>
          <p:cNvPr id="114" name="Google Shape;114;p15"/>
          <p:cNvSpPr/>
          <p:nvPr/>
        </p:nvSpPr>
        <p:spPr>
          <a:xfrm>
            <a:off x="993075" y="2668325"/>
            <a:ext cx="633900" cy="535200"/>
          </a:xfrm>
          <a:prstGeom prst="octagon">
            <a:avLst>
              <a:gd fmla="val 2928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2</a:t>
            </a:r>
            <a:endParaRPr b="1" sz="1600"/>
          </a:p>
        </p:txBody>
      </p:sp>
      <p:sp>
        <p:nvSpPr>
          <p:cNvPr id="115" name="Google Shape;115;p15"/>
          <p:cNvSpPr/>
          <p:nvPr/>
        </p:nvSpPr>
        <p:spPr>
          <a:xfrm>
            <a:off x="993075" y="3598750"/>
            <a:ext cx="633900" cy="535200"/>
          </a:xfrm>
          <a:prstGeom prst="octagon">
            <a:avLst>
              <a:gd fmla="val 2928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3</a:t>
            </a:r>
            <a:endParaRPr b="1" sz="1600"/>
          </a:p>
        </p:txBody>
      </p:sp>
      <p:sp>
        <p:nvSpPr>
          <p:cNvPr id="116" name="Google Shape;116;p15"/>
          <p:cNvSpPr/>
          <p:nvPr/>
        </p:nvSpPr>
        <p:spPr>
          <a:xfrm>
            <a:off x="4841275" y="1737900"/>
            <a:ext cx="633900" cy="535200"/>
          </a:xfrm>
          <a:prstGeom prst="octagon">
            <a:avLst>
              <a:gd fmla="val 2928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4</a:t>
            </a:r>
            <a:endParaRPr b="1" sz="1600"/>
          </a:p>
        </p:txBody>
      </p:sp>
      <p:sp>
        <p:nvSpPr>
          <p:cNvPr id="117" name="Google Shape;117;p15"/>
          <p:cNvSpPr/>
          <p:nvPr/>
        </p:nvSpPr>
        <p:spPr>
          <a:xfrm>
            <a:off x="4841275" y="2668325"/>
            <a:ext cx="633900" cy="535200"/>
          </a:xfrm>
          <a:prstGeom prst="octagon">
            <a:avLst>
              <a:gd fmla="val 2928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5</a:t>
            </a:r>
            <a:endParaRPr b="1" sz="1600"/>
          </a:p>
        </p:txBody>
      </p:sp>
      <p:sp>
        <p:nvSpPr>
          <p:cNvPr id="118" name="Google Shape;118;p15"/>
          <p:cNvSpPr/>
          <p:nvPr/>
        </p:nvSpPr>
        <p:spPr>
          <a:xfrm>
            <a:off x="4841275" y="3598750"/>
            <a:ext cx="633900" cy="535200"/>
          </a:xfrm>
          <a:prstGeom prst="octagon">
            <a:avLst>
              <a:gd fmla="val 2928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6</a:t>
            </a:r>
            <a:endParaRPr b="1"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6"/>
          <p:cNvSpPr txBox="1"/>
          <p:nvPr>
            <p:ph type="title"/>
          </p:nvPr>
        </p:nvSpPr>
        <p:spPr>
          <a:xfrm>
            <a:off x="727650" y="526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An introduction to Forensic Art</a:t>
            </a:r>
            <a:endParaRPr sz="2540"/>
          </a:p>
        </p:txBody>
      </p:sp>
      <p:pic>
        <p:nvPicPr>
          <p:cNvPr id="124" name="Google Shape;124;p16"/>
          <p:cNvPicPr preferRelativeResize="0"/>
          <p:nvPr/>
        </p:nvPicPr>
        <p:blipFill>
          <a:blip r:embed="rId3">
            <a:alphaModFix/>
          </a:blip>
          <a:stretch>
            <a:fillRect/>
          </a:stretch>
        </p:blipFill>
        <p:spPr>
          <a:xfrm>
            <a:off x="4081275" y="1562175"/>
            <a:ext cx="4862676" cy="2566725"/>
          </a:xfrm>
          <a:prstGeom prst="rect">
            <a:avLst/>
          </a:prstGeom>
          <a:noFill/>
          <a:ln cap="flat" cmpd="sng" w="9525">
            <a:solidFill>
              <a:schemeClr val="dk2"/>
            </a:solidFill>
            <a:prstDash val="solid"/>
            <a:round/>
            <a:headEnd len="sm" w="sm" type="none"/>
            <a:tailEnd len="sm" w="sm" type="none"/>
          </a:ln>
        </p:spPr>
      </p:pic>
      <p:sp>
        <p:nvSpPr>
          <p:cNvPr id="125" name="Google Shape;125;p16"/>
          <p:cNvSpPr txBox="1"/>
          <p:nvPr>
            <p:ph type="title"/>
          </p:nvPr>
        </p:nvSpPr>
        <p:spPr>
          <a:xfrm>
            <a:off x="123925" y="1754408"/>
            <a:ext cx="4187700" cy="2374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rial"/>
              <a:buChar char="●"/>
            </a:pPr>
            <a:r>
              <a:rPr b="0" lang="en" sz="1600">
                <a:latin typeface="Arial"/>
                <a:ea typeface="Arial"/>
                <a:cs typeface="Arial"/>
                <a:sym typeface="Arial"/>
              </a:rPr>
              <a:t>Gathering Information</a:t>
            </a:r>
            <a:endParaRPr b="0" sz="1600">
              <a:latin typeface="Arial"/>
              <a:ea typeface="Arial"/>
              <a:cs typeface="Arial"/>
              <a:sym typeface="Arial"/>
            </a:endParaRPr>
          </a:p>
          <a:p>
            <a:pPr indent="0" lvl="0" marL="914400" rtl="0" algn="l">
              <a:spcBef>
                <a:spcPts val="0"/>
              </a:spcBef>
              <a:spcAft>
                <a:spcPts val="0"/>
              </a:spcAft>
              <a:buNone/>
            </a:pPr>
            <a:r>
              <a:t/>
            </a:r>
            <a:endParaRPr b="0" sz="1600">
              <a:latin typeface="Arial"/>
              <a:ea typeface="Arial"/>
              <a:cs typeface="Arial"/>
              <a:sym typeface="Arial"/>
            </a:endParaRPr>
          </a:p>
          <a:p>
            <a:pPr indent="-330200" lvl="0" marL="457200" rtl="0" algn="l">
              <a:spcBef>
                <a:spcPts val="0"/>
              </a:spcBef>
              <a:spcAft>
                <a:spcPts val="0"/>
              </a:spcAft>
              <a:buSzPts val="1600"/>
              <a:buFont typeface="Arial"/>
              <a:buChar char="●"/>
            </a:pPr>
            <a:r>
              <a:rPr b="0" lang="en" sz="1600">
                <a:latin typeface="Arial"/>
                <a:ea typeface="Arial"/>
                <a:cs typeface="Arial"/>
                <a:sym typeface="Arial"/>
              </a:rPr>
              <a:t>Engaging with a Forensic Artist</a:t>
            </a:r>
            <a:endParaRPr b="0" sz="1600">
              <a:latin typeface="Arial"/>
              <a:ea typeface="Arial"/>
              <a:cs typeface="Arial"/>
              <a:sym typeface="Arial"/>
            </a:endParaRPr>
          </a:p>
          <a:p>
            <a:pPr indent="0" lvl="0" marL="914400" rtl="0" algn="l">
              <a:spcBef>
                <a:spcPts val="0"/>
              </a:spcBef>
              <a:spcAft>
                <a:spcPts val="0"/>
              </a:spcAft>
              <a:buNone/>
            </a:pPr>
            <a:r>
              <a:t/>
            </a:r>
            <a:endParaRPr b="0" sz="1600">
              <a:latin typeface="Arial"/>
              <a:ea typeface="Arial"/>
              <a:cs typeface="Arial"/>
              <a:sym typeface="Arial"/>
            </a:endParaRPr>
          </a:p>
          <a:p>
            <a:pPr indent="-330200" lvl="0" marL="457200" rtl="0" algn="l">
              <a:spcBef>
                <a:spcPts val="0"/>
              </a:spcBef>
              <a:spcAft>
                <a:spcPts val="0"/>
              </a:spcAft>
              <a:buSzPts val="1600"/>
              <a:buFont typeface="Arial"/>
              <a:buChar char="●"/>
            </a:pPr>
            <a:r>
              <a:rPr b="0" lang="en" sz="1600">
                <a:latin typeface="Arial"/>
                <a:ea typeface="Arial"/>
                <a:cs typeface="Arial"/>
                <a:sym typeface="Arial"/>
              </a:rPr>
              <a:t>Sketch Development</a:t>
            </a:r>
            <a:endParaRPr b="0" sz="1600">
              <a:latin typeface="Arial"/>
              <a:ea typeface="Arial"/>
              <a:cs typeface="Arial"/>
              <a:sym typeface="Arial"/>
            </a:endParaRPr>
          </a:p>
          <a:p>
            <a:pPr indent="0" lvl="0" marL="914400" rtl="0" algn="l">
              <a:spcBef>
                <a:spcPts val="0"/>
              </a:spcBef>
              <a:spcAft>
                <a:spcPts val="0"/>
              </a:spcAft>
              <a:buNone/>
            </a:pPr>
            <a:r>
              <a:t/>
            </a:r>
            <a:endParaRPr b="0" sz="1600">
              <a:latin typeface="Arial"/>
              <a:ea typeface="Arial"/>
              <a:cs typeface="Arial"/>
              <a:sym typeface="Arial"/>
            </a:endParaRPr>
          </a:p>
          <a:p>
            <a:pPr indent="-330200" lvl="0" marL="457200" rtl="0" algn="l">
              <a:spcBef>
                <a:spcPts val="0"/>
              </a:spcBef>
              <a:spcAft>
                <a:spcPts val="0"/>
              </a:spcAft>
              <a:buSzPts val="1600"/>
              <a:buFont typeface="Arial"/>
              <a:buChar char="●"/>
            </a:pPr>
            <a:r>
              <a:rPr b="0" lang="en" sz="1600">
                <a:latin typeface="Arial"/>
                <a:ea typeface="Arial"/>
                <a:cs typeface="Arial"/>
                <a:sym typeface="Arial"/>
              </a:rPr>
              <a:t>Presenting the Composite Sketc</a:t>
            </a:r>
            <a:r>
              <a:rPr b="0" lang="en" sz="1600">
                <a:latin typeface="Arial"/>
                <a:ea typeface="Arial"/>
                <a:cs typeface="Arial"/>
                <a:sym typeface="Arial"/>
              </a:rPr>
              <a:t>h</a:t>
            </a:r>
            <a:endParaRPr b="0" sz="16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type="title"/>
          </p:nvPr>
        </p:nvSpPr>
        <p:spPr>
          <a:xfrm>
            <a:off x="727650" y="530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Timeline</a:t>
            </a:r>
            <a:r>
              <a:rPr lang="en" sz="2540"/>
              <a:t> of Forensic Art</a:t>
            </a:r>
            <a:endParaRPr sz="2540"/>
          </a:p>
        </p:txBody>
      </p:sp>
      <p:sp>
        <p:nvSpPr>
          <p:cNvPr id="131" name="Google Shape;131;p17"/>
          <p:cNvSpPr/>
          <p:nvPr/>
        </p:nvSpPr>
        <p:spPr>
          <a:xfrm>
            <a:off x="2222880" y="1909932"/>
            <a:ext cx="634500" cy="41100"/>
          </a:xfrm>
          <a:prstGeom prst="roundRect">
            <a:avLst>
              <a:gd fmla="val 50000" name="adj"/>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17"/>
          <p:cNvGrpSpPr/>
          <p:nvPr/>
        </p:nvGrpSpPr>
        <p:grpSpPr>
          <a:xfrm>
            <a:off x="570625" y="1583708"/>
            <a:ext cx="1824635" cy="1193255"/>
            <a:chOff x="617462" y="1957150"/>
            <a:chExt cx="1709100" cy="1064931"/>
          </a:xfrm>
        </p:grpSpPr>
        <p:sp>
          <p:nvSpPr>
            <p:cNvPr id="133" name="Google Shape;133;p17"/>
            <p:cNvSpPr/>
            <p:nvPr/>
          </p:nvSpPr>
          <p:spPr>
            <a:xfrm>
              <a:off x="1151886" y="1957150"/>
              <a:ext cx="594300" cy="594300"/>
            </a:xfrm>
            <a:prstGeom prst="ellipse">
              <a:avLst/>
            </a:prstGeom>
            <a:noFill/>
            <a:ln cap="flat" cmpd="sng" w="38100">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txBox="1"/>
            <p:nvPr/>
          </p:nvSpPr>
          <p:spPr>
            <a:xfrm>
              <a:off x="1112427" y="2093801"/>
              <a:ext cx="6732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rgbClr val="3D3D3D"/>
                  </a:solidFill>
                  <a:latin typeface="Roboto"/>
                  <a:ea typeface="Roboto"/>
                  <a:cs typeface="Roboto"/>
                  <a:sym typeface="Roboto"/>
                </a:rPr>
                <a:t>1880</a:t>
              </a:r>
              <a:endParaRPr b="1" sz="900">
                <a:solidFill>
                  <a:srgbClr val="3D3D3D"/>
                </a:solidFill>
                <a:latin typeface="Roboto"/>
                <a:ea typeface="Roboto"/>
                <a:cs typeface="Roboto"/>
                <a:sym typeface="Roboto"/>
              </a:endParaRPr>
            </a:p>
          </p:txBody>
        </p:sp>
        <p:sp>
          <p:nvSpPr>
            <p:cNvPr id="135" name="Google Shape;135;p17"/>
            <p:cNvSpPr txBox="1"/>
            <p:nvPr/>
          </p:nvSpPr>
          <p:spPr>
            <a:xfrm>
              <a:off x="617462" y="2647081"/>
              <a:ext cx="1709100" cy="3750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Roboto"/>
                  <a:ea typeface="Roboto"/>
                  <a:cs typeface="Roboto"/>
                  <a:sym typeface="Roboto"/>
                </a:rPr>
                <a:t>Alphonse Bertillon</a:t>
              </a:r>
              <a:endParaRPr b="1" sz="1200">
                <a:solidFill>
                  <a:schemeClr val="dk2"/>
                </a:solidFill>
                <a:latin typeface="Roboto"/>
                <a:ea typeface="Roboto"/>
                <a:cs typeface="Roboto"/>
                <a:sym typeface="Roboto"/>
              </a:endParaRPr>
            </a:p>
          </p:txBody>
        </p:sp>
      </p:grpSp>
      <p:sp>
        <p:nvSpPr>
          <p:cNvPr id="136" name="Google Shape;136;p17"/>
          <p:cNvSpPr/>
          <p:nvPr/>
        </p:nvSpPr>
        <p:spPr>
          <a:xfrm>
            <a:off x="4254755" y="1909932"/>
            <a:ext cx="634500" cy="41100"/>
          </a:xfrm>
          <a:prstGeom prst="roundRect">
            <a:avLst>
              <a:gd fmla="val 50000" name="adj"/>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17"/>
          <p:cNvGrpSpPr/>
          <p:nvPr/>
        </p:nvGrpSpPr>
        <p:grpSpPr>
          <a:xfrm>
            <a:off x="2553500" y="1583708"/>
            <a:ext cx="1975487" cy="2126674"/>
            <a:chOff x="571565" y="1957150"/>
            <a:chExt cx="1850400" cy="1897969"/>
          </a:xfrm>
        </p:grpSpPr>
        <p:sp>
          <p:nvSpPr>
            <p:cNvPr id="138" name="Google Shape;138;p17"/>
            <p:cNvSpPr/>
            <p:nvPr/>
          </p:nvSpPr>
          <p:spPr>
            <a:xfrm>
              <a:off x="1151886" y="1957150"/>
              <a:ext cx="594300" cy="594300"/>
            </a:xfrm>
            <a:prstGeom prst="ellipse">
              <a:avLst/>
            </a:prstGeom>
            <a:noFill/>
            <a:ln cap="flat" cmpd="sng" w="38100">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txBox="1"/>
            <p:nvPr/>
          </p:nvSpPr>
          <p:spPr>
            <a:xfrm>
              <a:off x="1112427" y="2093801"/>
              <a:ext cx="6732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rgbClr val="3D3D3D"/>
                  </a:solidFill>
                  <a:latin typeface="Roboto"/>
                  <a:ea typeface="Roboto"/>
                  <a:cs typeface="Roboto"/>
                  <a:sym typeface="Roboto"/>
                </a:rPr>
                <a:t>1881</a:t>
              </a:r>
              <a:endParaRPr b="1" sz="900">
                <a:solidFill>
                  <a:srgbClr val="3D3D3D"/>
                </a:solidFill>
                <a:latin typeface="Roboto"/>
                <a:ea typeface="Roboto"/>
                <a:cs typeface="Roboto"/>
                <a:sym typeface="Roboto"/>
              </a:endParaRPr>
            </a:p>
          </p:txBody>
        </p:sp>
        <p:sp>
          <p:nvSpPr>
            <p:cNvPr id="140" name="Google Shape;140;p17"/>
            <p:cNvSpPr txBox="1"/>
            <p:nvPr/>
          </p:nvSpPr>
          <p:spPr>
            <a:xfrm>
              <a:off x="617462" y="2647081"/>
              <a:ext cx="1709100" cy="3750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Roboto"/>
                  <a:ea typeface="Roboto"/>
                  <a:cs typeface="Roboto"/>
                  <a:sym typeface="Roboto"/>
                </a:rPr>
                <a:t>First Case</a:t>
              </a:r>
              <a:endParaRPr b="1" sz="1200">
                <a:solidFill>
                  <a:schemeClr val="dk2"/>
                </a:solidFill>
                <a:latin typeface="Roboto"/>
                <a:ea typeface="Roboto"/>
                <a:cs typeface="Roboto"/>
                <a:sym typeface="Roboto"/>
              </a:endParaRPr>
            </a:p>
          </p:txBody>
        </p:sp>
        <p:sp>
          <p:nvSpPr>
            <p:cNvPr id="141" name="Google Shape;141;p17"/>
            <p:cNvSpPr txBox="1"/>
            <p:nvPr/>
          </p:nvSpPr>
          <p:spPr>
            <a:xfrm>
              <a:off x="571565" y="3117719"/>
              <a:ext cx="1850400" cy="73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900">
                <a:solidFill>
                  <a:schemeClr val="dk2"/>
                </a:solidFill>
                <a:latin typeface="Roboto"/>
                <a:ea typeface="Roboto"/>
                <a:cs typeface="Roboto"/>
                <a:sym typeface="Roboto"/>
              </a:endParaRPr>
            </a:p>
          </p:txBody>
        </p:sp>
      </p:grpSp>
      <p:sp>
        <p:nvSpPr>
          <p:cNvPr id="142" name="Google Shape;142;p17"/>
          <p:cNvSpPr/>
          <p:nvPr/>
        </p:nvSpPr>
        <p:spPr>
          <a:xfrm>
            <a:off x="6286630" y="1909932"/>
            <a:ext cx="634500" cy="41100"/>
          </a:xfrm>
          <a:prstGeom prst="roundRect">
            <a:avLst>
              <a:gd fmla="val 50000" name="adj"/>
            </a:avLst>
          </a:pr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 name="Google Shape;143;p17"/>
          <p:cNvGrpSpPr/>
          <p:nvPr/>
        </p:nvGrpSpPr>
        <p:grpSpPr>
          <a:xfrm>
            <a:off x="4585375" y="1583708"/>
            <a:ext cx="1975487" cy="2126674"/>
            <a:chOff x="571565" y="1957150"/>
            <a:chExt cx="1850400" cy="1897969"/>
          </a:xfrm>
        </p:grpSpPr>
        <p:sp>
          <p:nvSpPr>
            <p:cNvPr id="144" name="Google Shape;144;p17"/>
            <p:cNvSpPr/>
            <p:nvPr/>
          </p:nvSpPr>
          <p:spPr>
            <a:xfrm>
              <a:off x="1151886" y="1957150"/>
              <a:ext cx="594300" cy="594300"/>
            </a:xfrm>
            <a:prstGeom prst="ellipse">
              <a:avLst/>
            </a:prstGeom>
            <a:noFill/>
            <a:ln cap="flat" cmpd="sng" w="38100">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txBox="1"/>
            <p:nvPr/>
          </p:nvSpPr>
          <p:spPr>
            <a:xfrm>
              <a:off x="1112427" y="2093801"/>
              <a:ext cx="6732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rgbClr val="3D3D3D"/>
                  </a:solidFill>
                  <a:latin typeface="Roboto"/>
                  <a:ea typeface="Roboto"/>
                  <a:cs typeface="Roboto"/>
                  <a:sym typeface="Roboto"/>
                </a:rPr>
                <a:t>1966</a:t>
              </a:r>
              <a:endParaRPr b="1" sz="900">
                <a:solidFill>
                  <a:srgbClr val="3D3D3D"/>
                </a:solidFill>
                <a:latin typeface="Roboto"/>
                <a:ea typeface="Roboto"/>
                <a:cs typeface="Roboto"/>
                <a:sym typeface="Roboto"/>
              </a:endParaRPr>
            </a:p>
          </p:txBody>
        </p:sp>
        <p:sp>
          <p:nvSpPr>
            <p:cNvPr id="146" name="Google Shape;146;p17"/>
            <p:cNvSpPr txBox="1"/>
            <p:nvPr/>
          </p:nvSpPr>
          <p:spPr>
            <a:xfrm>
              <a:off x="617462" y="2647081"/>
              <a:ext cx="1709100" cy="3750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Roboto"/>
                  <a:ea typeface="Roboto"/>
                  <a:cs typeface="Roboto"/>
                  <a:sym typeface="Roboto"/>
                </a:rPr>
                <a:t>The Zodiac Killer</a:t>
              </a:r>
              <a:endParaRPr b="1" sz="1200">
                <a:solidFill>
                  <a:schemeClr val="dk2"/>
                </a:solidFill>
                <a:latin typeface="Roboto"/>
                <a:ea typeface="Roboto"/>
                <a:cs typeface="Roboto"/>
                <a:sym typeface="Roboto"/>
              </a:endParaRPr>
            </a:p>
          </p:txBody>
        </p:sp>
        <p:sp>
          <p:nvSpPr>
            <p:cNvPr id="147" name="Google Shape;147;p17"/>
            <p:cNvSpPr txBox="1"/>
            <p:nvPr/>
          </p:nvSpPr>
          <p:spPr>
            <a:xfrm>
              <a:off x="571565" y="3117719"/>
              <a:ext cx="1850400" cy="737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900">
                <a:solidFill>
                  <a:schemeClr val="dk2"/>
                </a:solidFill>
                <a:latin typeface="Roboto"/>
                <a:ea typeface="Roboto"/>
                <a:cs typeface="Roboto"/>
                <a:sym typeface="Roboto"/>
              </a:endParaRPr>
            </a:p>
            <a:p>
              <a:pPr indent="0" lvl="0" marL="0" rtl="0" algn="l">
                <a:lnSpc>
                  <a:spcPct val="100000"/>
                </a:lnSpc>
                <a:spcBef>
                  <a:spcPts val="0"/>
                </a:spcBef>
                <a:spcAft>
                  <a:spcPts val="0"/>
                </a:spcAft>
                <a:buNone/>
              </a:pPr>
              <a:r>
                <a:t/>
              </a:r>
              <a:endParaRPr sz="900">
                <a:solidFill>
                  <a:schemeClr val="dk2"/>
                </a:solidFill>
                <a:latin typeface="Roboto"/>
                <a:ea typeface="Roboto"/>
                <a:cs typeface="Roboto"/>
                <a:sym typeface="Roboto"/>
              </a:endParaRPr>
            </a:p>
          </p:txBody>
        </p:sp>
      </p:grpSp>
      <p:grpSp>
        <p:nvGrpSpPr>
          <p:cNvPr id="148" name="Google Shape;148;p17"/>
          <p:cNvGrpSpPr/>
          <p:nvPr/>
        </p:nvGrpSpPr>
        <p:grpSpPr>
          <a:xfrm>
            <a:off x="6646900" y="1583708"/>
            <a:ext cx="1975487" cy="2126674"/>
            <a:chOff x="571565" y="1957150"/>
            <a:chExt cx="1850400" cy="1897969"/>
          </a:xfrm>
        </p:grpSpPr>
        <p:sp>
          <p:nvSpPr>
            <p:cNvPr id="149" name="Google Shape;149;p17"/>
            <p:cNvSpPr/>
            <p:nvPr/>
          </p:nvSpPr>
          <p:spPr>
            <a:xfrm>
              <a:off x="1151886" y="1957150"/>
              <a:ext cx="594300" cy="594300"/>
            </a:xfrm>
            <a:prstGeom prst="ellipse">
              <a:avLst/>
            </a:prstGeom>
            <a:noFill/>
            <a:ln cap="flat" cmpd="sng" w="38100">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txBox="1"/>
            <p:nvPr/>
          </p:nvSpPr>
          <p:spPr>
            <a:xfrm>
              <a:off x="1112427" y="2093801"/>
              <a:ext cx="6732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rgbClr val="3D3D3D"/>
                  </a:solidFill>
                  <a:latin typeface="Roboto"/>
                  <a:ea typeface="Roboto"/>
                  <a:cs typeface="Roboto"/>
                  <a:sym typeface="Roboto"/>
                </a:rPr>
                <a:t>1995</a:t>
              </a:r>
              <a:endParaRPr b="1" sz="900">
                <a:solidFill>
                  <a:srgbClr val="3D3D3D"/>
                </a:solidFill>
                <a:latin typeface="Roboto"/>
                <a:ea typeface="Roboto"/>
                <a:cs typeface="Roboto"/>
                <a:sym typeface="Roboto"/>
              </a:endParaRPr>
            </a:p>
          </p:txBody>
        </p:sp>
        <p:sp>
          <p:nvSpPr>
            <p:cNvPr id="151" name="Google Shape;151;p17"/>
            <p:cNvSpPr txBox="1"/>
            <p:nvPr/>
          </p:nvSpPr>
          <p:spPr>
            <a:xfrm>
              <a:off x="642214" y="2647081"/>
              <a:ext cx="1709100" cy="3750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Roboto"/>
                  <a:ea typeface="Roboto"/>
                  <a:cs typeface="Roboto"/>
                  <a:sym typeface="Roboto"/>
                </a:rPr>
                <a:t>Timothy McVeigh</a:t>
              </a:r>
              <a:endParaRPr b="1" sz="1200">
                <a:solidFill>
                  <a:schemeClr val="dk2"/>
                </a:solidFill>
                <a:latin typeface="Roboto"/>
                <a:ea typeface="Roboto"/>
                <a:cs typeface="Roboto"/>
                <a:sym typeface="Roboto"/>
              </a:endParaRPr>
            </a:p>
          </p:txBody>
        </p:sp>
        <p:sp>
          <p:nvSpPr>
            <p:cNvPr id="152" name="Google Shape;152;p17"/>
            <p:cNvSpPr txBox="1"/>
            <p:nvPr/>
          </p:nvSpPr>
          <p:spPr>
            <a:xfrm>
              <a:off x="571565" y="3117719"/>
              <a:ext cx="1850400" cy="73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900">
                <a:solidFill>
                  <a:schemeClr val="dk2"/>
                </a:solidFill>
                <a:latin typeface="Roboto"/>
                <a:ea typeface="Roboto"/>
                <a:cs typeface="Roboto"/>
                <a:sym typeface="Roboto"/>
              </a:endParaRPr>
            </a:p>
          </p:txBody>
        </p:sp>
      </p:grpSp>
      <p:pic>
        <p:nvPicPr>
          <p:cNvPr id="153" name="Google Shape;153;p17"/>
          <p:cNvPicPr preferRelativeResize="0"/>
          <p:nvPr/>
        </p:nvPicPr>
        <p:blipFill>
          <a:blip r:embed="rId3">
            <a:alphaModFix/>
          </a:blip>
          <a:stretch>
            <a:fillRect/>
          </a:stretch>
        </p:blipFill>
        <p:spPr>
          <a:xfrm>
            <a:off x="2826863" y="2794950"/>
            <a:ext cx="1428750" cy="1905000"/>
          </a:xfrm>
          <a:prstGeom prst="rect">
            <a:avLst/>
          </a:prstGeom>
          <a:noFill/>
          <a:ln cap="flat" cmpd="sng" w="9525">
            <a:solidFill>
              <a:schemeClr val="dk2"/>
            </a:solidFill>
            <a:prstDash val="solid"/>
            <a:round/>
            <a:headEnd len="sm" w="sm" type="none"/>
            <a:tailEnd len="sm" w="sm" type="none"/>
          </a:ln>
        </p:spPr>
      </p:pic>
      <p:pic>
        <p:nvPicPr>
          <p:cNvPr id="154" name="Google Shape;154;p17"/>
          <p:cNvPicPr preferRelativeResize="0"/>
          <p:nvPr/>
        </p:nvPicPr>
        <p:blipFill>
          <a:blip r:embed="rId4">
            <a:alphaModFix/>
          </a:blip>
          <a:stretch>
            <a:fillRect/>
          </a:stretch>
        </p:blipFill>
        <p:spPr>
          <a:xfrm>
            <a:off x="768563" y="2794950"/>
            <a:ext cx="1428750" cy="1905000"/>
          </a:xfrm>
          <a:prstGeom prst="rect">
            <a:avLst/>
          </a:prstGeom>
          <a:noFill/>
          <a:ln cap="flat" cmpd="sng" w="9525">
            <a:solidFill>
              <a:schemeClr val="dk2"/>
            </a:solidFill>
            <a:prstDash val="solid"/>
            <a:round/>
            <a:headEnd len="sm" w="sm" type="none"/>
            <a:tailEnd len="sm" w="sm" type="none"/>
          </a:ln>
        </p:spPr>
      </p:pic>
      <p:pic>
        <p:nvPicPr>
          <p:cNvPr id="155" name="Google Shape;155;p17"/>
          <p:cNvPicPr preferRelativeResize="0"/>
          <p:nvPr/>
        </p:nvPicPr>
        <p:blipFill>
          <a:blip r:embed="rId5">
            <a:alphaModFix/>
          </a:blip>
          <a:stretch>
            <a:fillRect/>
          </a:stretch>
        </p:blipFill>
        <p:spPr>
          <a:xfrm>
            <a:off x="4873563" y="2794950"/>
            <a:ext cx="1428750" cy="1905000"/>
          </a:xfrm>
          <a:prstGeom prst="rect">
            <a:avLst/>
          </a:prstGeom>
          <a:noFill/>
          <a:ln cap="flat" cmpd="sng" w="9525">
            <a:solidFill>
              <a:schemeClr val="dk2"/>
            </a:solidFill>
            <a:prstDash val="solid"/>
            <a:round/>
            <a:headEnd len="sm" w="sm" type="none"/>
            <a:tailEnd len="sm" w="sm" type="none"/>
          </a:ln>
        </p:spPr>
      </p:pic>
      <p:pic>
        <p:nvPicPr>
          <p:cNvPr id="156" name="Google Shape;156;p17"/>
          <p:cNvPicPr preferRelativeResize="0"/>
          <p:nvPr/>
        </p:nvPicPr>
        <p:blipFill>
          <a:blip r:embed="rId6">
            <a:alphaModFix/>
          </a:blip>
          <a:stretch>
            <a:fillRect/>
          </a:stretch>
        </p:blipFill>
        <p:spPr>
          <a:xfrm>
            <a:off x="6920250" y="2794950"/>
            <a:ext cx="1484550" cy="19050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727650" y="516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40"/>
              <a:t>Different Methods</a:t>
            </a:r>
            <a:endParaRPr sz="2540"/>
          </a:p>
        </p:txBody>
      </p:sp>
      <p:pic>
        <p:nvPicPr>
          <p:cNvPr id="162" name="Google Shape;162;p18"/>
          <p:cNvPicPr preferRelativeResize="0"/>
          <p:nvPr/>
        </p:nvPicPr>
        <p:blipFill>
          <a:blip r:embed="rId3">
            <a:alphaModFix/>
          </a:blip>
          <a:stretch>
            <a:fillRect/>
          </a:stretch>
        </p:blipFill>
        <p:spPr>
          <a:xfrm>
            <a:off x="886175" y="1491850"/>
            <a:ext cx="2879700" cy="2879700"/>
          </a:xfrm>
          <a:prstGeom prst="rect">
            <a:avLst/>
          </a:prstGeom>
          <a:noFill/>
          <a:ln cap="flat" cmpd="sng" w="9525">
            <a:solidFill>
              <a:schemeClr val="dk1"/>
            </a:solidFill>
            <a:prstDash val="solid"/>
            <a:round/>
            <a:headEnd len="sm" w="sm" type="none"/>
            <a:tailEnd len="sm" w="sm" type="none"/>
          </a:ln>
        </p:spPr>
      </p:pic>
      <p:sp>
        <p:nvSpPr>
          <p:cNvPr id="163" name="Google Shape;163;p18"/>
          <p:cNvSpPr txBox="1"/>
          <p:nvPr>
            <p:ph type="title"/>
          </p:nvPr>
        </p:nvSpPr>
        <p:spPr>
          <a:xfrm>
            <a:off x="1561063" y="4371550"/>
            <a:ext cx="1746000" cy="535200"/>
          </a:xfrm>
          <a:prstGeom prst="rect">
            <a:avLst/>
          </a:prstGeom>
        </p:spPr>
        <p:txBody>
          <a:bodyPr anchorCtr="0" anchor="t" bIns="91425" lIns="91425" spcFirstLastPara="1" rIns="91425" wrap="square" tIns="91425">
            <a:noAutofit/>
          </a:bodyPr>
          <a:lstStyle/>
          <a:p>
            <a:pPr indent="0" lvl="0" marL="0" rtl="0" algn="ctr">
              <a:lnSpc>
                <a:spcPct val="160000"/>
              </a:lnSpc>
              <a:spcBef>
                <a:spcPts val="400"/>
              </a:spcBef>
              <a:spcAft>
                <a:spcPts val="0"/>
              </a:spcAft>
              <a:buNone/>
            </a:pPr>
            <a:r>
              <a:rPr lang="en" sz="1550">
                <a:solidFill>
                  <a:srgbClr val="000000"/>
                </a:solidFill>
                <a:highlight>
                  <a:srgbClr val="FFFFFF"/>
                </a:highlight>
                <a:latin typeface="Arial"/>
                <a:ea typeface="Arial"/>
                <a:cs typeface="Arial"/>
                <a:sym typeface="Arial"/>
              </a:rPr>
              <a:t>Hand-drawing</a:t>
            </a:r>
            <a:endParaRPr sz="1550">
              <a:solidFill>
                <a:srgbClr val="000000"/>
              </a:solidFill>
              <a:highlight>
                <a:srgbClr val="FFFFFF"/>
              </a:highlight>
              <a:latin typeface="Arial"/>
              <a:ea typeface="Arial"/>
              <a:cs typeface="Arial"/>
              <a:sym typeface="Arial"/>
            </a:endParaRPr>
          </a:p>
        </p:txBody>
      </p:sp>
      <p:pic>
        <p:nvPicPr>
          <p:cNvPr id="164" name="Google Shape;164;p18"/>
          <p:cNvPicPr preferRelativeResize="0"/>
          <p:nvPr/>
        </p:nvPicPr>
        <p:blipFill>
          <a:blip r:embed="rId4">
            <a:alphaModFix/>
          </a:blip>
          <a:stretch>
            <a:fillRect/>
          </a:stretch>
        </p:blipFill>
        <p:spPr>
          <a:xfrm>
            <a:off x="5223275" y="1491850"/>
            <a:ext cx="2879700" cy="2879700"/>
          </a:xfrm>
          <a:prstGeom prst="rect">
            <a:avLst/>
          </a:prstGeom>
          <a:noFill/>
          <a:ln cap="flat" cmpd="sng" w="9525">
            <a:solidFill>
              <a:schemeClr val="dk2"/>
            </a:solidFill>
            <a:prstDash val="solid"/>
            <a:round/>
            <a:headEnd len="sm" w="sm" type="none"/>
            <a:tailEnd len="sm" w="sm" type="none"/>
          </a:ln>
        </p:spPr>
      </p:pic>
      <p:sp>
        <p:nvSpPr>
          <p:cNvPr id="165" name="Google Shape;165;p18"/>
          <p:cNvSpPr txBox="1"/>
          <p:nvPr>
            <p:ph type="title"/>
          </p:nvPr>
        </p:nvSpPr>
        <p:spPr>
          <a:xfrm>
            <a:off x="5790113" y="4371550"/>
            <a:ext cx="1746000" cy="535200"/>
          </a:xfrm>
          <a:prstGeom prst="rect">
            <a:avLst/>
          </a:prstGeom>
        </p:spPr>
        <p:txBody>
          <a:bodyPr anchorCtr="0" anchor="t" bIns="91425" lIns="91425" spcFirstLastPara="1" rIns="91425" wrap="square" tIns="91425">
            <a:noAutofit/>
          </a:bodyPr>
          <a:lstStyle/>
          <a:p>
            <a:pPr indent="0" lvl="0" marL="0" rtl="0" algn="ctr">
              <a:lnSpc>
                <a:spcPct val="160000"/>
              </a:lnSpc>
              <a:spcBef>
                <a:spcPts val="400"/>
              </a:spcBef>
              <a:spcAft>
                <a:spcPts val="0"/>
              </a:spcAft>
              <a:buNone/>
            </a:pPr>
            <a:r>
              <a:rPr lang="en" sz="1550">
                <a:solidFill>
                  <a:srgbClr val="000000"/>
                </a:solidFill>
                <a:highlight>
                  <a:srgbClr val="FFFFFF"/>
                </a:highlight>
                <a:latin typeface="Arial"/>
                <a:ea typeface="Arial"/>
                <a:cs typeface="Arial"/>
                <a:sym typeface="Arial"/>
              </a:rPr>
              <a:t>Feature Based</a:t>
            </a:r>
            <a:endParaRPr sz="1550">
              <a:solidFill>
                <a:srgbClr val="000000"/>
              </a:solidFill>
              <a:highlight>
                <a:srgbClr val="FFFFFF"/>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729450" y="58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 it time to retire the police sketch?</a:t>
            </a:r>
            <a:endParaRPr/>
          </a:p>
        </p:txBody>
      </p:sp>
      <p:pic>
        <p:nvPicPr>
          <p:cNvPr id="171" name="Google Shape;171;p19"/>
          <p:cNvPicPr preferRelativeResize="0"/>
          <p:nvPr/>
        </p:nvPicPr>
        <p:blipFill>
          <a:blip r:embed="rId3">
            <a:alphaModFix/>
          </a:blip>
          <a:stretch>
            <a:fillRect/>
          </a:stretch>
        </p:blipFill>
        <p:spPr>
          <a:xfrm>
            <a:off x="1223903" y="1401150"/>
            <a:ext cx="2929422" cy="1639588"/>
          </a:xfrm>
          <a:prstGeom prst="rect">
            <a:avLst/>
          </a:prstGeom>
          <a:noFill/>
          <a:ln cap="flat" cmpd="sng" w="9525">
            <a:solidFill>
              <a:schemeClr val="dk2"/>
            </a:solidFill>
            <a:prstDash val="solid"/>
            <a:round/>
            <a:headEnd len="sm" w="sm" type="none"/>
            <a:tailEnd len="sm" w="sm" type="none"/>
          </a:ln>
        </p:spPr>
      </p:pic>
      <p:pic>
        <p:nvPicPr>
          <p:cNvPr id="172" name="Google Shape;172;p19"/>
          <p:cNvPicPr preferRelativeResize="0"/>
          <p:nvPr/>
        </p:nvPicPr>
        <p:blipFill>
          <a:blip r:embed="rId4">
            <a:alphaModFix/>
          </a:blip>
          <a:stretch>
            <a:fillRect/>
          </a:stretch>
        </p:blipFill>
        <p:spPr>
          <a:xfrm>
            <a:off x="5099525" y="3178725"/>
            <a:ext cx="2929444" cy="1639600"/>
          </a:xfrm>
          <a:prstGeom prst="rect">
            <a:avLst/>
          </a:prstGeom>
          <a:noFill/>
          <a:ln cap="flat" cmpd="sng" w="9525">
            <a:solidFill>
              <a:schemeClr val="dk2"/>
            </a:solidFill>
            <a:prstDash val="solid"/>
            <a:round/>
            <a:headEnd len="sm" w="sm" type="none"/>
            <a:tailEnd len="sm" w="sm" type="none"/>
          </a:ln>
        </p:spPr>
      </p:pic>
      <p:pic>
        <p:nvPicPr>
          <p:cNvPr id="173" name="Google Shape;173;p19"/>
          <p:cNvPicPr preferRelativeResize="0"/>
          <p:nvPr/>
        </p:nvPicPr>
        <p:blipFill>
          <a:blip r:embed="rId5">
            <a:alphaModFix/>
          </a:blip>
          <a:stretch>
            <a:fillRect/>
          </a:stretch>
        </p:blipFill>
        <p:spPr>
          <a:xfrm>
            <a:off x="5099538" y="1401150"/>
            <a:ext cx="2929424" cy="1639590"/>
          </a:xfrm>
          <a:prstGeom prst="rect">
            <a:avLst/>
          </a:prstGeom>
          <a:noFill/>
          <a:ln cap="flat" cmpd="sng" w="9525">
            <a:solidFill>
              <a:schemeClr val="dk2"/>
            </a:solidFill>
            <a:prstDash val="solid"/>
            <a:round/>
            <a:headEnd len="sm" w="sm" type="none"/>
            <a:tailEnd len="sm" w="sm" type="none"/>
          </a:ln>
        </p:spPr>
      </p:pic>
      <p:pic>
        <p:nvPicPr>
          <p:cNvPr id="174" name="Google Shape;174;p19"/>
          <p:cNvPicPr preferRelativeResize="0"/>
          <p:nvPr/>
        </p:nvPicPr>
        <p:blipFill>
          <a:blip r:embed="rId6">
            <a:alphaModFix/>
          </a:blip>
          <a:stretch>
            <a:fillRect/>
          </a:stretch>
        </p:blipFill>
        <p:spPr>
          <a:xfrm>
            <a:off x="1223900" y="3178725"/>
            <a:ext cx="2929399" cy="16396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729450" y="58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we are working with!</a:t>
            </a:r>
            <a:endParaRPr/>
          </a:p>
        </p:txBody>
      </p:sp>
      <p:sp>
        <p:nvSpPr>
          <p:cNvPr id="180" name="Google Shape;180;p20"/>
          <p:cNvSpPr txBox="1"/>
          <p:nvPr>
            <p:ph type="title"/>
          </p:nvPr>
        </p:nvSpPr>
        <p:spPr>
          <a:xfrm>
            <a:off x="343350" y="1567100"/>
            <a:ext cx="8457300" cy="15240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SzPts val="1700"/>
              <a:buFont typeface="Arial"/>
              <a:buChar char="●"/>
            </a:pPr>
            <a:r>
              <a:rPr b="0" lang="en" sz="1700">
                <a:latin typeface="Arial"/>
                <a:ea typeface="Arial"/>
                <a:cs typeface="Arial"/>
                <a:sym typeface="Arial"/>
              </a:rPr>
              <a:t>Chicago Face Database developed at the University of Chicago,</a:t>
            </a:r>
            <a:endParaRPr b="0" sz="1700">
              <a:latin typeface="Arial"/>
              <a:ea typeface="Arial"/>
              <a:cs typeface="Arial"/>
              <a:sym typeface="Arial"/>
            </a:endParaRPr>
          </a:p>
          <a:p>
            <a:pPr indent="-336550" lvl="0" marL="457200" rtl="0" algn="just">
              <a:spcBef>
                <a:spcPts val="0"/>
              </a:spcBef>
              <a:spcAft>
                <a:spcPts val="0"/>
              </a:spcAft>
              <a:buSzPts val="1700"/>
              <a:buFont typeface="Arial"/>
              <a:buChar char="●"/>
            </a:pPr>
            <a:r>
              <a:rPr b="0" lang="en" sz="1700">
                <a:latin typeface="Arial"/>
                <a:ea typeface="Arial"/>
                <a:cs typeface="Arial"/>
                <a:sym typeface="Arial"/>
              </a:rPr>
              <a:t>Standardized photographs of male and female faces of varying ethnicity between the ages of 17-65</a:t>
            </a:r>
            <a:endParaRPr b="0" sz="1700">
              <a:latin typeface="Arial"/>
              <a:ea typeface="Arial"/>
              <a:cs typeface="Arial"/>
              <a:sym typeface="Arial"/>
            </a:endParaRPr>
          </a:p>
          <a:p>
            <a:pPr indent="-336550" lvl="0" marL="457200" rtl="0" algn="just">
              <a:spcBef>
                <a:spcPts val="0"/>
              </a:spcBef>
              <a:spcAft>
                <a:spcPts val="0"/>
              </a:spcAft>
              <a:buSzPts val="1700"/>
              <a:buFont typeface="Arial"/>
              <a:buChar char="●"/>
            </a:pPr>
            <a:r>
              <a:rPr b="0" lang="en" sz="1700">
                <a:latin typeface="Arial"/>
                <a:ea typeface="Arial"/>
                <a:cs typeface="Arial"/>
                <a:sym typeface="Arial"/>
              </a:rPr>
              <a:t>Data include both physical attributes (e.g., face size) as well as subjective ratings by independent judges (e.g., attractiveness)</a:t>
            </a:r>
            <a:endParaRPr b="0" sz="1700">
              <a:latin typeface="Arial"/>
              <a:ea typeface="Arial"/>
              <a:cs typeface="Arial"/>
              <a:sym typeface="Arial"/>
            </a:endParaRPr>
          </a:p>
        </p:txBody>
      </p:sp>
      <p:sp>
        <p:nvSpPr>
          <p:cNvPr id="181" name="Google Shape;181;p20"/>
          <p:cNvSpPr/>
          <p:nvPr/>
        </p:nvSpPr>
        <p:spPr>
          <a:xfrm>
            <a:off x="1185350" y="3307200"/>
            <a:ext cx="1109400" cy="6915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84</a:t>
            </a:r>
            <a:r>
              <a:rPr b="1" lang="en" sz="1100"/>
              <a:t>0 Images</a:t>
            </a:r>
            <a:endParaRPr b="1" sz="1100"/>
          </a:p>
        </p:txBody>
      </p:sp>
      <p:sp>
        <p:nvSpPr>
          <p:cNvPr id="182" name="Google Shape;182;p20"/>
          <p:cNvSpPr/>
          <p:nvPr/>
        </p:nvSpPr>
        <p:spPr>
          <a:xfrm>
            <a:off x="1185350" y="4214800"/>
            <a:ext cx="1109400" cy="6915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131 Features</a:t>
            </a:r>
            <a:endParaRPr b="1" sz="1100"/>
          </a:p>
        </p:txBody>
      </p:sp>
      <p:cxnSp>
        <p:nvCxnSpPr>
          <p:cNvPr id="183" name="Google Shape;183;p20"/>
          <p:cNvCxnSpPr/>
          <p:nvPr/>
        </p:nvCxnSpPr>
        <p:spPr>
          <a:xfrm>
            <a:off x="2309150" y="3638575"/>
            <a:ext cx="1339800" cy="4323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84" name="Google Shape;184;p20"/>
          <p:cNvCxnSpPr/>
          <p:nvPr/>
        </p:nvCxnSpPr>
        <p:spPr>
          <a:xfrm flipH="1" rot="10800000">
            <a:off x="2301950" y="4070875"/>
            <a:ext cx="1354200" cy="4896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185" name="Google Shape;185;p20"/>
          <p:cNvSpPr/>
          <p:nvPr/>
        </p:nvSpPr>
        <p:spPr>
          <a:xfrm>
            <a:off x="3663350" y="3539125"/>
            <a:ext cx="1750625" cy="1080400"/>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Data </a:t>
            </a:r>
            <a:r>
              <a:rPr lang="en" sz="1000"/>
              <a:t>Processing &amp;</a:t>
            </a:r>
            <a:r>
              <a:rPr lang="en" sz="1000"/>
              <a:t> Cleaning</a:t>
            </a:r>
            <a:endParaRPr sz="1000"/>
          </a:p>
        </p:txBody>
      </p:sp>
      <p:cxnSp>
        <p:nvCxnSpPr>
          <p:cNvPr id="186" name="Google Shape;186;p20"/>
          <p:cNvCxnSpPr>
            <a:stCxn id="187" idx="3"/>
            <a:endCxn id="185" idx="3"/>
          </p:cNvCxnSpPr>
          <p:nvPr/>
        </p:nvCxnSpPr>
        <p:spPr>
          <a:xfrm rot="10800000">
            <a:off x="5413975" y="4079350"/>
            <a:ext cx="1368600" cy="4812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88" name="Google Shape;188;p20"/>
          <p:cNvCxnSpPr>
            <a:stCxn id="189" idx="3"/>
            <a:endCxn id="185" idx="3"/>
          </p:cNvCxnSpPr>
          <p:nvPr/>
        </p:nvCxnSpPr>
        <p:spPr>
          <a:xfrm flipH="1">
            <a:off x="5413975" y="3652950"/>
            <a:ext cx="1368600" cy="4263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189" name="Google Shape;189;p20"/>
          <p:cNvSpPr/>
          <p:nvPr/>
        </p:nvSpPr>
        <p:spPr>
          <a:xfrm>
            <a:off x="6782575" y="3307200"/>
            <a:ext cx="1109400" cy="6915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685</a:t>
            </a:r>
            <a:r>
              <a:rPr b="1" lang="en" sz="1100"/>
              <a:t> Images</a:t>
            </a:r>
            <a:endParaRPr b="1" sz="1100"/>
          </a:p>
        </p:txBody>
      </p:sp>
      <p:sp>
        <p:nvSpPr>
          <p:cNvPr id="187" name="Google Shape;187;p20"/>
          <p:cNvSpPr/>
          <p:nvPr/>
        </p:nvSpPr>
        <p:spPr>
          <a:xfrm>
            <a:off x="6782575" y="4214800"/>
            <a:ext cx="1109400" cy="6915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44</a:t>
            </a:r>
            <a:r>
              <a:rPr b="1" lang="en" sz="1100"/>
              <a:t> Features</a:t>
            </a:r>
            <a:endParaRPr b="1"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729450" y="58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AI can help with this?</a:t>
            </a:r>
            <a:endParaRPr/>
          </a:p>
        </p:txBody>
      </p:sp>
      <p:pic>
        <p:nvPicPr>
          <p:cNvPr id="195" name="Google Shape;195;p21"/>
          <p:cNvPicPr preferRelativeResize="0"/>
          <p:nvPr/>
        </p:nvPicPr>
        <p:blipFill>
          <a:blip r:embed="rId3">
            <a:alphaModFix/>
          </a:blip>
          <a:stretch>
            <a:fillRect/>
          </a:stretch>
        </p:blipFill>
        <p:spPr>
          <a:xfrm>
            <a:off x="3826399" y="1982650"/>
            <a:ext cx="1839700" cy="1839700"/>
          </a:xfrm>
          <a:prstGeom prst="rect">
            <a:avLst/>
          </a:prstGeom>
          <a:noFill/>
          <a:ln>
            <a:noFill/>
          </a:ln>
        </p:spPr>
      </p:pic>
      <p:pic>
        <p:nvPicPr>
          <p:cNvPr id="196" name="Google Shape;196;p21"/>
          <p:cNvPicPr preferRelativeResize="0"/>
          <p:nvPr/>
        </p:nvPicPr>
        <p:blipFill>
          <a:blip r:embed="rId4">
            <a:alphaModFix/>
          </a:blip>
          <a:stretch>
            <a:fillRect/>
          </a:stretch>
        </p:blipFill>
        <p:spPr>
          <a:xfrm>
            <a:off x="6991650" y="1399250"/>
            <a:ext cx="1460951" cy="1219342"/>
          </a:xfrm>
          <a:prstGeom prst="rect">
            <a:avLst/>
          </a:prstGeom>
          <a:noFill/>
          <a:ln cap="flat" cmpd="sng" w="9525">
            <a:solidFill>
              <a:schemeClr val="dk2"/>
            </a:solidFill>
            <a:prstDash val="solid"/>
            <a:round/>
            <a:headEnd len="sm" w="sm" type="none"/>
            <a:tailEnd len="sm" w="sm" type="none"/>
          </a:ln>
        </p:spPr>
      </p:pic>
      <p:pic>
        <p:nvPicPr>
          <p:cNvPr id="197" name="Google Shape;197;p21"/>
          <p:cNvPicPr preferRelativeResize="0"/>
          <p:nvPr/>
        </p:nvPicPr>
        <p:blipFill>
          <a:blip r:embed="rId5">
            <a:alphaModFix/>
          </a:blip>
          <a:stretch>
            <a:fillRect/>
          </a:stretch>
        </p:blipFill>
        <p:spPr>
          <a:xfrm>
            <a:off x="6982238" y="3186407"/>
            <a:ext cx="1479762" cy="1219342"/>
          </a:xfrm>
          <a:prstGeom prst="rect">
            <a:avLst/>
          </a:prstGeom>
          <a:noFill/>
          <a:ln cap="flat" cmpd="sng" w="9525">
            <a:solidFill>
              <a:schemeClr val="dk2"/>
            </a:solidFill>
            <a:prstDash val="solid"/>
            <a:round/>
            <a:headEnd len="sm" w="sm" type="none"/>
            <a:tailEnd len="sm" w="sm" type="none"/>
          </a:ln>
        </p:spPr>
      </p:pic>
      <p:cxnSp>
        <p:nvCxnSpPr>
          <p:cNvPr id="198" name="Google Shape;198;p21"/>
          <p:cNvCxnSpPr/>
          <p:nvPr/>
        </p:nvCxnSpPr>
        <p:spPr>
          <a:xfrm>
            <a:off x="5680500" y="2918175"/>
            <a:ext cx="504300" cy="0"/>
          </a:xfrm>
          <a:prstGeom prst="straightConnector1">
            <a:avLst/>
          </a:prstGeom>
          <a:noFill/>
          <a:ln cap="flat" cmpd="sng" w="38100">
            <a:solidFill>
              <a:schemeClr val="dk2"/>
            </a:solidFill>
            <a:prstDash val="dot"/>
            <a:round/>
            <a:headEnd len="med" w="med" type="none"/>
            <a:tailEnd len="med" w="med" type="none"/>
          </a:ln>
        </p:spPr>
      </p:cxnSp>
      <p:cxnSp>
        <p:nvCxnSpPr>
          <p:cNvPr id="199" name="Google Shape;199;p21"/>
          <p:cNvCxnSpPr/>
          <p:nvPr/>
        </p:nvCxnSpPr>
        <p:spPr>
          <a:xfrm rot="10800000">
            <a:off x="6189825" y="2088450"/>
            <a:ext cx="0" cy="1628100"/>
          </a:xfrm>
          <a:prstGeom prst="straightConnector1">
            <a:avLst/>
          </a:prstGeom>
          <a:noFill/>
          <a:ln cap="flat" cmpd="sng" w="38100">
            <a:solidFill>
              <a:schemeClr val="dk2"/>
            </a:solidFill>
            <a:prstDash val="dot"/>
            <a:round/>
            <a:headEnd len="med" w="med" type="none"/>
            <a:tailEnd len="med" w="med" type="none"/>
          </a:ln>
        </p:spPr>
      </p:cxnSp>
      <p:cxnSp>
        <p:nvCxnSpPr>
          <p:cNvPr id="200" name="Google Shape;200;p21"/>
          <p:cNvCxnSpPr>
            <a:endCxn id="197" idx="1"/>
          </p:cNvCxnSpPr>
          <p:nvPr/>
        </p:nvCxnSpPr>
        <p:spPr>
          <a:xfrm>
            <a:off x="6170438" y="3796079"/>
            <a:ext cx="811800" cy="0"/>
          </a:xfrm>
          <a:prstGeom prst="straightConnector1">
            <a:avLst/>
          </a:prstGeom>
          <a:noFill/>
          <a:ln cap="flat" cmpd="sng" w="38100">
            <a:solidFill>
              <a:schemeClr val="dk2"/>
            </a:solidFill>
            <a:prstDash val="dot"/>
            <a:round/>
            <a:headEnd len="med" w="med" type="none"/>
            <a:tailEnd len="med" w="med" type="none"/>
          </a:ln>
        </p:spPr>
      </p:cxnSp>
      <p:cxnSp>
        <p:nvCxnSpPr>
          <p:cNvPr id="201" name="Google Shape;201;p21"/>
          <p:cNvCxnSpPr/>
          <p:nvPr/>
        </p:nvCxnSpPr>
        <p:spPr>
          <a:xfrm>
            <a:off x="6170438" y="2088441"/>
            <a:ext cx="811800" cy="0"/>
          </a:xfrm>
          <a:prstGeom prst="straightConnector1">
            <a:avLst/>
          </a:prstGeom>
          <a:noFill/>
          <a:ln cap="flat" cmpd="sng" w="38100">
            <a:solidFill>
              <a:schemeClr val="dk2"/>
            </a:solidFill>
            <a:prstDash val="dot"/>
            <a:round/>
            <a:headEnd len="med" w="med" type="none"/>
            <a:tailEnd len="med" w="med" type="none"/>
          </a:ln>
        </p:spPr>
      </p:cxnSp>
      <p:cxnSp>
        <p:nvCxnSpPr>
          <p:cNvPr id="202" name="Google Shape;202;p21"/>
          <p:cNvCxnSpPr>
            <a:endCxn id="195" idx="1"/>
          </p:cNvCxnSpPr>
          <p:nvPr/>
        </p:nvCxnSpPr>
        <p:spPr>
          <a:xfrm>
            <a:off x="2951299" y="2902500"/>
            <a:ext cx="875100" cy="0"/>
          </a:xfrm>
          <a:prstGeom prst="straightConnector1">
            <a:avLst/>
          </a:prstGeom>
          <a:noFill/>
          <a:ln cap="flat" cmpd="sng" w="38100">
            <a:solidFill>
              <a:schemeClr val="dk2"/>
            </a:solidFill>
            <a:prstDash val="dot"/>
            <a:round/>
            <a:headEnd len="med" w="med" type="none"/>
            <a:tailEnd len="med" w="med" type="none"/>
          </a:ln>
        </p:spPr>
      </p:cxnSp>
      <p:pic>
        <p:nvPicPr>
          <p:cNvPr id="203" name="Google Shape;203;p21"/>
          <p:cNvPicPr preferRelativeResize="0"/>
          <p:nvPr/>
        </p:nvPicPr>
        <p:blipFill>
          <a:blip r:embed="rId6">
            <a:alphaModFix/>
          </a:blip>
          <a:stretch>
            <a:fillRect/>
          </a:stretch>
        </p:blipFill>
        <p:spPr>
          <a:xfrm>
            <a:off x="579025" y="2150225"/>
            <a:ext cx="2372276" cy="1358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